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33" r:id="rId3"/>
    <p:sldId id="334" r:id="rId4"/>
    <p:sldId id="332" r:id="rId5"/>
    <p:sldId id="335" r:id="rId6"/>
    <p:sldId id="337" r:id="rId7"/>
    <p:sldId id="336" r:id="rId8"/>
    <p:sldId id="338" r:id="rId9"/>
    <p:sldId id="315" r:id="rId10"/>
    <p:sldId id="300" r:id="rId11"/>
    <p:sldId id="258" r:id="rId12"/>
    <p:sldId id="339" r:id="rId13"/>
    <p:sldId id="286" r:id="rId14"/>
    <p:sldId id="264" r:id="rId15"/>
    <p:sldId id="340" r:id="rId16"/>
    <p:sldId id="341" r:id="rId17"/>
    <p:sldId id="342" r:id="rId18"/>
    <p:sldId id="293" r:id="rId1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-14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271E1-8A71-4C54-903F-EDF69C27AB5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EA987-6054-448E-8856-C08BCC84F70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E3DA3-8EA2-45B5-8273-F2D6A26A99F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E7DCB-5649-4817-B48B-F9D65C9A7FE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1747F-A360-401F-B9B3-CE8A8DC36B0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20235-2DE4-4C5F-87B7-F8730E02731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405B7-0A48-4089-A268-C05451E4CC0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7199D-4E99-488E-8048-744160B7C44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AEEF7-3D52-44DB-A70F-19D3BCA3C23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9D151-B21E-465A-97E6-D4C3608B79C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BA894-B1DF-4BC7-A0EC-FDB4D9EC613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124389-2CE6-4257-B15E-210887020170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upload.wikimedia.org/wikipedia/hu/c/c0/Nyakgyurus_hattyu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0" name="Object 12"/>
          <p:cNvGraphicFramePr>
            <a:graphicFrameLocks noChangeAspect="1"/>
          </p:cNvGraphicFramePr>
          <p:nvPr/>
        </p:nvGraphicFramePr>
        <p:xfrm>
          <a:off x="220663" y="0"/>
          <a:ext cx="865187" cy="866775"/>
        </p:xfrm>
        <a:graphic>
          <a:graphicData uri="http://schemas.openxmlformats.org/presentationml/2006/ole">
            <p:oleObj spid="_x0000_s7180" r:id="rId3" imgW="3149280" imgH="3152520" progId="">
              <p:embed/>
            </p:oleObj>
          </a:graphicData>
        </a:graphic>
      </p:graphicFrame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283369" y="176213"/>
            <a:ext cx="7860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3600" b="1" dirty="0" smtClean="0">
                <a:latin typeface="Times New Roman" pitchFamily="18" charset="0"/>
              </a:rPr>
              <a:t>Vadludak táplálkozása a Fertővidéken</a:t>
            </a:r>
            <a:endParaRPr lang="hu-HU" sz="3600" dirty="0">
              <a:latin typeface="Times New Roman" pitchFamily="18" charset="0"/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239629" y="6092825"/>
            <a:ext cx="2608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Gyűrűzőtalálkozó</a:t>
            </a:r>
            <a:r>
              <a:rPr lang="hu-HU" dirty="0" smtClean="0">
                <a:solidFill>
                  <a:schemeClr val="bg1"/>
                </a:solidFill>
              </a:rPr>
              <a:t> 2020.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Pellinger </a:t>
            </a:r>
            <a:r>
              <a:rPr lang="hu-HU" dirty="0">
                <a:solidFill>
                  <a:schemeClr val="bg1"/>
                </a:solidFill>
              </a:rPr>
              <a:t>Attila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5361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395288"/>
            <a:ext cx="40449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2184400"/>
            <a:ext cx="3768725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665663" y="502920"/>
            <a:ext cx="4031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/>
              <a:t>Nyári lúd </a:t>
            </a:r>
            <a:r>
              <a:rPr lang="hu-HU" dirty="0" smtClean="0"/>
              <a:t>jeladózás </a:t>
            </a:r>
            <a:r>
              <a:rPr lang="hu-HU" dirty="0" err="1" smtClean="0"/>
              <a:t>Mekszikópusztán</a:t>
            </a:r>
            <a:r>
              <a:rPr lang="hu-HU" dirty="0" smtClean="0"/>
              <a:t> </a:t>
            </a:r>
          </a:p>
          <a:p>
            <a:r>
              <a:rPr lang="hu-HU" dirty="0" smtClean="0"/>
              <a:t>2013-tól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SC002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060575"/>
            <a:ext cx="4860925" cy="364648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49275"/>
            <a:ext cx="34782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3925888" y="539750"/>
            <a:ext cx="48656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>
                <a:latin typeface="Kabel-Bd HU" pitchFamily="34" charset="0"/>
              </a:rPr>
              <a:t>Nagy lilik műholdas nyomkövetése</a:t>
            </a:r>
          </a:p>
          <a:p>
            <a:r>
              <a:rPr lang="hu-HU" sz="2400">
                <a:latin typeface="Kabel-Bd HU" pitchFamily="34" charset="0"/>
              </a:rPr>
              <a:t>(holland-német projekt)</a:t>
            </a:r>
          </a:p>
          <a:p>
            <a:r>
              <a:rPr lang="hu-HU" sz="2400">
                <a:latin typeface="Kabel-Bd HU" pitchFamily="34" charset="0"/>
              </a:rPr>
              <a:t>jelölés Mekszikópusztán</a:t>
            </a:r>
          </a:p>
        </p:txBody>
      </p:sp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284538"/>
            <a:ext cx="338455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7666038" y="5203825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Gyula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4370705" y="1537970"/>
            <a:ext cx="4349750" cy="4940300"/>
            <a:chOff x="4370705" y="1537970"/>
            <a:chExt cx="4349750" cy="4940300"/>
          </a:xfrm>
        </p:grpSpPr>
        <p:pic>
          <p:nvPicPr>
            <p:cNvPr id="59393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0705" y="1537970"/>
              <a:ext cx="4349750" cy="494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églalap 2"/>
            <p:cNvSpPr/>
            <p:nvPr/>
          </p:nvSpPr>
          <p:spPr>
            <a:xfrm>
              <a:off x="4411980" y="1905000"/>
              <a:ext cx="266700" cy="2971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zövegdoboz 4"/>
          <p:cNvSpPr txBox="1"/>
          <p:nvPr/>
        </p:nvSpPr>
        <p:spPr>
          <a:xfrm>
            <a:off x="754380" y="716280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 lilikek vonulási útvonala a költőhelytől Magyarországig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461" y="4046220"/>
            <a:ext cx="3854228" cy="24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357525"/>
            <a:ext cx="3839528" cy="257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8" y="1677353"/>
            <a:ext cx="8100000" cy="466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51193" y="748348"/>
            <a:ext cx="4848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/>
              <a:t>Vadludak </a:t>
            </a:r>
            <a:r>
              <a:rPr lang="hu-HU" dirty="0" smtClean="0"/>
              <a:t>táplálkozó csapatainak térképezése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03238" y="312738"/>
            <a:ext cx="581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>
                <a:latin typeface="Kabel-Bd HU" pitchFamily="34" charset="0"/>
              </a:rPr>
              <a:t>Nyári lúd és bütykös hattyú nyakgyűrűzés</a:t>
            </a:r>
          </a:p>
        </p:txBody>
      </p:sp>
      <p:grpSp>
        <p:nvGrpSpPr>
          <p:cNvPr id="9239" name="Group 23"/>
          <p:cNvGrpSpPr>
            <a:grpSpLocks/>
          </p:cNvGrpSpPr>
          <p:nvPr/>
        </p:nvGrpSpPr>
        <p:grpSpPr bwMode="auto">
          <a:xfrm>
            <a:off x="427038" y="1085850"/>
            <a:ext cx="8248650" cy="2879725"/>
            <a:chOff x="249" y="1706"/>
            <a:chExt cx="5196" cy="1814"/>
          </a:xfrm>
        </p:grpSpPr>
        <p:pic>
          <p:nvPicPr>
            <p:cNvPr id="9219" name="Picture 3" descr="Fájl:Nyakgyurus hattyu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2" y="1706"/>
              <a:ext cx="2383" cy="1798"/>
            </a:xfrm>
            <a:prstGeom prst="rect">
              <a:avLst/>
            </a:prstGeom>
            <a:noFill/>
          </p:spPr>
        </p:pic>
        <p:pic>
          <p:nvPicPr>
            <p:cNvPr id="9238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" y="1706"/>
              <a:ext cx="2722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68313" y="4406900"/>
            <a:ext cx="521168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/>
              <a:t>Nyári lúd:</a:t>
            </a:r>
          </a:p>
          <a:p>
            <a:r>
              <a:rPr lang="hu-HU" dirty="0"/>
              <a:t>sárga – magyar (H), lengyel (P), német (többféle)</a:t>
            </a:r>
          </a:p>
          <a:p>
            <a:r>
              <a:rPr lang="hu-HU" dirty="0" smtClean="0"/>
              <a:t>fehér – magyar (V, T), osztrák (K), litván (A)</a:t>
            </a:r>
          </a:p>
          <a:p>
            <a:r>
              <a:rPr lang="hu-HU" dirty="0" smtClean="0"/>
              <a:t>piros </a:t>
            </a:r>
            <a:r>
              <a:rPr lang="hu-HU" dirty="0"/>
              <a:t>– cseh (többféle)</a:t>
            </a:r>
          </a:p>
          <a:p>
            <a:r>
              <a:rPr lang="hu-HU" dirty="0"/>
              <a:t>zöld – lengyel</a:t>
            </a:r>
          </a:p>
          <a:p>
            <a:r>
              <a:rPr lang="hu-HU" dirty="0"/>
              <a:t>kék - skandináv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20" y="219710"/>
            <a:ext cx="66548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760" y="3424236"/>
            <a:ext cx="4113848" cy="329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579120" y="5349240"/>
            <a:ext cx="3570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Területhasználat és területhűség </a:t>
            </a:r>
          </a:p>
          <a:p>
            <a:r>
              <a:rPr lang="hu-HU" dirty="0" smtClean="0"/>
              <a:t>vizsgálata nyakgyűrűs madarak</a:t>
            </a:r>
          </a:p>
          <a:p>
            <a:r>
              <a:rPr lang="hu-HU" dirty="0" smtClean="0"/>
              <a:t>n</a:t>
            </a:r>
            <a:r>
              <a:rPr lang="hu-HU" dirty="0" smtClean="0"/>
              <a:t>yomon követésével (H503)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" y="1205865"/>
            <a:ext cx="7620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777240" y="670560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Bütykös hattyúk táplálkozása repcében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907539"/>
            <a:ext cx="7827010" cy="57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701040" y="335280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Bütykös hattyú telelő csapatok a Kisalföld nyugati felén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843213" y="5516563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Köszönöm a figyelmet!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" y="1156665"/>
            <a:ext cx="8100000" cy="556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662940" y="510540"/>
            <a:ext cx="463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Nyugat-Dunántúl vadlúd gyülekező helyei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" y="1454453"/>
            <a:ext cx="8100000" cy="494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586740" y="731520"/>
            <a:ext cx="698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Fertőnél átvonuló vadludak maximális egyedszámai (összesítve)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" y="1669275"/>
            <a:ext cx="8100000" cy="49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586740" y="731520"/>
            <a:ext cx="564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Fertőnél átvonuló vadlúd fajok arányának változása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lh6.googleusercontent.com/muthZfl8LlPyQf6cF8ljRNjlXANOXA3STG4wGcsOmHaqe2-TNjagfOlYNEMj2nIwdYIqhRE3D9X52BSfsgVJZy3-o9vEndeg12Xfb6eiEGfAvnLczD-UqQjmNtpj1qvepsfvmJwKqxpmQpB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" y="1444665"/>
            <a:ext cx="8100000" cy="4957277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56260" y="518160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Egyes mezőgazdasági haszonnövények vetésterületének változása </a:t>
            </a:r>
            <a:endParaRPr lang="hu-HU" dirty="0" smtClean="0"/>
          </a:p>
          <a:p>
            <a:r>
              <a:rPr lang="hu-HU" dirty="0" smtClean="0"/>
              <a:t>Magyarországon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1981835"/>
            <a:ext cx="86741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Csoportba foglalás 6"/>
          <p:cNvGrpSpPr/>
          <p:nvPr/>
        </p:nvGrpSpPr>
        <p:grpSpPr>
          <a:xfrm>
            <a:off x="407035" y="4335781"/>
            <a:ext cx="8538845" cy="2192654"/>
            <a:chOff x="422275" y="4411979"/>
            <a:chExt cx="8035925" cy="1758315"/>
          </a:xfrm>
        </p:grpSpPr>
        <p:pic>
          <p:nvPicPr>
            <p:cNvPr id="3" name="Kép 2" descr="https://lh6.googleusercontent.com/NCOKwb5ZRnzktjVhhUYlSEfz0Ihe5l6pkNQiSznJ0GxyqwmUFKKq100swDrYgR1jLQxLW1aGeXnE6hxNptWw9q2XCmixcuwURvDlnt75Ck3P7lSSHYTpsq1z5Fu-LGNlR1rTZSY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275" y="4446270"/>
              <a:ext cx="25844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Kép 3" descr="https://lh3.googleusercontent.com/c7OYUGBTC5AS0lYTdTz8GzQNgi9vUHKS8ePkE-Cf8NY0jt6-24eeb3BJMWHU7y4iPk3fOnyPFBButTVyGBCNC5qwvqaQTyOA6ResTt_fEJLXdAiEwmTMoyLjS1CRDZL7SR3xJAw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10865" y="4446270"/>
              <a:ext cx="25717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Kép 4" descr="https://lh5.googleusercontent.com/V1DqvSW-6ZpuOH4v_E3he03xs4OjN3aj4qlLGiJTeESWbU2ZuvaDfKXf-c3oE3OTlDpg4kDnlcT64i6LgSMLn7sB5jtIphNZN1Ve7fwXW0XbyIlLGC_5dEQ18Dv3D2ycdEPeXBc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8820" y="4419599"/>
              <a:ext cx="138684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Kép 5" descr="https://lh5.googleusercontent.com/bmaBqlr82cSiIffxiYxSXJwsQgZJ9yfmGzWu68BzvoLB5PLIj74wUBk-Tq_1MszbbLmgQHI73nbkE5CuXCC-HE3lOmQMFN0T0qLJqai5FhXuafGu7QiRvMmIl3wSJ5RU8wQ-kPQ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86625" y="4411979"/>
              <a:ext cx="1171575" cy="175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Szövegdoboz 7"/>
          <p:cNvSpPr txBox="1"/>
          <p:nvPr/>
        </p:nvSpPr>
        <p:spPr>
          <a:xfrm>
            <a:off x="548640" y="670560"/>
            <a:ext cx="6865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egyes</a:t>
            </a:r>
            <a:r>
              <a:rPr lang="en-US" dirty="0" smtClean="0"/>
              <a:t> </a:t>
            </a:r>
            <a:r>
              <a:rPr lang="en-US" dirty="0" err="1" smtClean="0"/>
              <a:t>mezőgazdasági</a:t>
            </a:r>
            <a:r>
              <a:rPr lang="en-US" dirty="0" smtClean="0"/>
              <a:t> </a:t>
            </a:r>
            <a:r>
              <a:rPr lang="en-US" dirty="0" err="1" smtClean="0"/>
              <a:t>haszonnövények</a:t>
            </a:r>
            <a:r>
              <a:rPr lang="en-US" dirty="0" smtClean="0"/>
              <a:t> </a:t>
            </a:r>
            <a:r>
              <a:rPr lang="en-US" dirty="0" err="1" smtClean="0"/>
              <a:t>hasznosíthatósága</a:t>
            </a:r>
            <a:r>
              <a:rPr lang="en-US" dirty="0" smtClean="0"/>
              <a:t> a </a:t>
            </a:r>
            <a:endParaRPr lang="hu-HU" dirty="0" smtClean="0"/>
          </a:p>
          <a:p>
            <a:r>
              <a:rPr lang="en-US" dirty="0" err="1" smtClean="0"/>
              <a:t>vadludak</a:t>
            </a:r>
            <a:r>
              <a:rPr lang="en-US" dirty="0" smtClean="0"/>
              <a:t> </a:t>
            </a:r>
            <a:r>
              <a:rPr lang="en-US" dirty="0" err="1" smtClean="0"/>
              <a:t>táplálkozásában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év</a:t>
            </a:r>
            <a:r>
              <a:rPr lang="en-US" dirty="0" smtClean="0"/>
              <a:t> </a:t>
            </a:r>
            <a:r>
              <a:rPr lang="en-US" dirty="0" err="1" smtClean="0"/>
              <a:t>folyamán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epek/7-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215" y="1649340"/>
            <a:ext cx="8137525" cy="467621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77240" y="777240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Betakarítási veszteség – táplálkozási lehetőség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lh4.googleusercontent.com/UY_razeAV_8m_TVNyR98wJnVrmzZdaOO7OdQ3Q0KjTOoQ6CviTuxa4vMJcaeMO3NufoFEmeBXael-X8MvUjMz7ARnJsX0mRQvBe_uK9sbwAa7oJG59wmUmX8VqYkr7gfs_LMF_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59" y="1592580"/>
            <a:ext cx="8100000" cy="48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32460" y="792480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 lilik csapat rágásképe gabonavetésben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410" y="1249046"/>
            <a:ext cx="8100000" cy="536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510540" y="62484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GPS/GSM jeladós nyári ludak eloszlásmintázata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17627</TotalTime>
  <Words>167</Words>
  <Application>Microsoft Office PowerPoint</Application>
  <PresentationFormat>Diavetítés a képernyőre (4:3 oldalarány)</PresentationFormat>
  <Paragraphs>34</Paragraphs>
  <Slides>18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Alapértelmezett terv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Company>FHNP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.</dc:creator>
  <cp:lastModifiedBy>Pellinger Attila</cp:lastModifiedBy>
  <cp:revision>104</cp:revision>
  <dcterms:created xsi:type="dcterms:W3CDTF">2007-08-03T11:09:23Z</dcterms:created>
  <dcterms:modified xsi:type="dcterms:W3CDTF">2022-05-09T21:46:31Z</dcterms:modified>
</cp:coreProperties>
</file>