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3" r:id="rId9"/>
    <p:sldId id="262" r:id="rId1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38" d="100"/>
          <a:sy n="38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4CF3B7E-26B0-4AF1-BF94-8AC01775F2E6}" type="datetimeFigureOut">
              <a:rPr lang="hu-HU" smtClean="0"/>
              <a:pPr/>
              <a:t>2022. 05. 11.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E8A0DD-6AB7-47E4-AADB-4EF4E03CB1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3B7E-26B0-4AF1-BF94-8AC01775F2E6}" type="datetimeFigureOut">
              <a:rPr lang="hu-HU" smtClean="0"/>
              <a:pPr/>
              <a:t>2022. 05. 11.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8A0DD-6AB7-47E4-AADB-4EF4E03CB1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4CF3B7E-26B0-4AF1-BF94-8AC01775F2E6}" type="datetimeFigureOut">
              <a:rPr lang="hu-HU" smtClean="0"/>
              <a:pPr/>
              <a:t>2022. 05. 11.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Téglalap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FE8A0DD-6AB7-47E4-AADB-4EF4E03CB1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3B7E-26B0-4AF1-BF94-8AC01775F2E6}" type="datetimeFigureOut">
              <a:rPr lang="hu-HU" smtClean="0"/>
              <a:pPr/>
              <a:t>2022. 05. 11.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E8A0DD-6AB7-47E4-AADB-4EF4E03CB19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Téglalap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3B7E-26B0-4AF1-BF94-8AC01775F2E6}" type="datetimeFigureOut">
              <a:rPr lang="hu-HU" smtClean="0"/>
              <a:pPr/>
              <a:t>2022. 05. 11.</a:t>
            </a:fld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FE8A0DD-6AB7-47E4-AADB-4EF4E03CB19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CF3B7E-26B0-4AF1-BF94-8AC01775F2E6}" type="datetimeFigureOut">
              <a:rPr lang="hu-HU" smtClean="0"/>
              <a:pPr/>
              <a:t>2022. 05. 11.</a:t>
            </a:fld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FE8A0DD-6AB7-47E4-AADB-4EF4E03CB19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2" name="Élőláb hely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CF3B7E-26B0-4AF1-BF94-8AC01775F2E6}" type="datetimeFigureOut">
              <a:rPr lang="hu-HU" smtClean="0"/>
              <a:pPr/>
              <a:t>2022. 05. 11.</a:t>
            </a:fld>
            <a:endParaRPr lang="hu-HU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FE8A0DD-6AB7-47E4-AADB-4EF4E03CB19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3B7E-26B0-4AF1-BF94-8AC01775F2E6}" type="datetimeFigureOut">
              <a:rPr lang="hu-HU" smtClean="0"/>
              <a:pPr/>
              <a:t>2022. 05. 11.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E8A0DD-6AB7-47E4-AADB-4EF4E03CB1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3B7E-26B0-4AF1-BF94-8AC01775F2E6}" type="datetimeFigureOut">
              <a:rPr lang="hu-HU" smtClean="0"/>
              <a:pPr/>
              <a:t>2022. 05. 11.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E8A0DD-6AB7-47E4-AADB-4EF4E03CB1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3B7E-26B0-4AF1-BF94-8AC01775F2E6}" type="datetimeFigureOut">
              <a:rPr lang="hu-HU" smtClean="0"/>
              <a:pPr/>
              <a:t>2022. 05. 11.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E8A0DD-6AB7-47E4-AADB-4EF4E03CB19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Téglalap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églalap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4CF3B7E-26B0-4AF1-BF94-8AC01775F2E6}" type="datetimeFigureOut">
              <a:rPr lang="hu-HU" smtClean="0"/>
              <a:pPr/>
              <a:t>2022. 05. 11.</a:t>
            </a:fld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FE8A0DD-6AB7-47E4-AADB-4EF4E03CB19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4CF3B7E-26B0-4AF1-BF94-8AC01775F2E6}" type="datetimeFigureOut">
              <a:rPr lang="hu-HU" smtClean="0"/>
              <a:pPr/>
              <a:t>2022. 05. 11.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Téglalap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FE8A0DD-6AB7-47E4-AADB-4EF4E03CB19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182763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Az elmúlt évtized túzok és daruvédelmi tapasztalatai az AKG tükrében a Békés-Csanádi Síkon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1270992"/>
          </a:xfrm>
        </p:spPr>
        <p:txBody>
          <a:bodyPr>
            <a:normAutofit fontScale="70000" lnSpcReduction="20000"/>
          </a:bodyPr>
          <a:lstStyle/>
          <a:p>
            <a:r>
              <a:rPr lang="hu-HU" dirty="0" err="1" smtClean="0"/>
              <a:t>Szuda</a:t>
            </a:r>
            <a:r>
              <a:rPr lang="hu-HU" dirty="0" smtClean="0"/>
              <a:t> Zoltán</a:t>
            </a:r>
          </a:p>
          <a:p>
            <a:r>
              <a:rPr lang="hu-HU" dirty="0" smtClean="0"/>
              <a:t>Petőfi Vadásztársaság Pitvaros elnöke</a:t>
            </a:r>
          </a:p>
          <a:p>
            <a:r>
              <a:rPr lang="hu-HU" dirty="0" smtClean="0"/>
              <a:t>Szaktanácsadó NAK-3032</a:t>
            </a:r>
          </a:p>
          <a:p>
            <a:r>
              <a:rPr lang="hu-HU" dirty="0" smtClean="0"/>
              <a:t>Őstermelő, családi gazdálkodó</a:t>
            </a:r>
            <a:endParaRPr lang="hu-H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elmúlt 10 év eseményei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A környezeti változások felgyorsultak</a:t>
            </a:r>
          </a:p>
          <a:p>
            <a:r>
              <a:rPr lang="hu-HU" dirty="0" smtClean="0"/>
              <a:t>A szélsőségek tovább fokozódtak (szupercella)</a:t>
            </a:r>
          </a:p>
          <a:p>
            <a:r>
              <a:rPr lang="hu-HU" dirty="0" smtClean="0"/>
              <a:t>A legek évtizede volt</a:t>
            </a:r>
          </a:p>
          <a:p>
            <a:r>
              <a:rPr lang="hu-HU" dirty="0" smtClean="0"/>
              <a:t>Egyre gyakoribb és egyre hosszabb aszályos időszakok az év bármely időszakában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Alkalmazkodás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1996-ig 25.000 ha vadászterület 250 ha vadföld –vadbőség az aranykor alkonya</a:t>
            </a:r>
          </a:p>
          <a:p>
            <a:r>
              <a:rPr lang="hu-HU" dirty="0" smtClean="0"/>
              <a:t>Manapság 6800 ha vadászterület 70 ha vadföld – lehetőség a vadbarát megoldások  bemutatására</a:t>
            </a:r>
          </a:p>
          <a:p>
            <a:r>
              <a:rPr lang="hu-HU" dirty="0" smtClean="0"/>
              <a:t>Csikós-puszta - tájvédelmi körzet - KMNPI</a:t>
            </a:r>
          </a:p>
          <a:p>
            <a:r>
              <a:rPr lang="hu-HU" dirty="0" smtClean="0"/>
              <a:t>Táblaszegély - lucerna és pillangós keverék</a:t>
            </a:r>
          </a:p>
          <a:p>
            <a:r>
              <a:rPr lang="hu-HU" dirty="0" smtClean="0"/>
              <a:t>Búza helyett </a:t>
            </a:r>
            <a:r>
              <a:rPr lang="hu-HU" dirty="0" err="1" smtClean="0"/>
              <a:t>tritikálé</a:t>
            </a:r>
            <a:endParaRPr lang="hu-HU" dirty="0" smtClean="0"/>
          </a:p>
          <a:p>
            <a:r>
              <a:rPr lang="hu-HU" dirty="0" smtClean="0"/>
              <a:t>Fásítás, vizes élőhelyek megőrzése, nádgazdálkodás</a:t>
            </a:r>
          </a:p>
          <a:p>
            <a:r>
              <a:rPr lang="hu-HU" dirty="0" smtClean="0"/>
              <a:t>AKG részvétel</a:t>
            </a:r>
            <a:endParaRPr lang="hu-H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Egyedül nem megy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A mezőgazdák környezetbarát magatartása nem elegendő. Szükséges, de nem elégséges feltétel a természeti értékek megőrzéséhez, az  élet fenntartásához, a vadállomány megmaradásához.</a:t>
            </a:r>
          </a:p>
          <a:p>
            <a:r>
              <a:rPr lang="hu-HU" dirty="0" smtClean="0"/>
              <a:t>Egy Magyarország létezik, közös a hasznosítás, közös a felelősség.</a:t>
            </a:r>
          </a:p>
          <a:p>
            <a:r>
              <a:rPr lang="hu-HU" dirty="0" smtClean="0"/>
              <a:t>Túzok-life: ragadozókontroll</a:t>
            </a:r>
            <a:endParaRPr 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Történeti  áttekintés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Újszerzeményi  bizottmány – Jókai Mór - </a:t>
            </a:r>
            <a:r>
              <a:rPr lang="hu-HU" dirty="0" err="1" smtClean="0"/>
              <a:t>Dargay</a:t>
            </a:r>
            <a:r>
              <a:rPr lang="hu-HU" dirty="0" smtClean="0"/>
              <a:t> Attila: </a:t>
            </a:r>
            <a:r>
              <a:rPr lang="hu-HU" dirty="0" err="1" smtClean="0"/>
              <a:t>Szaffi</a:t>
            </a:r>
            <a:r>
              <a:rPr lang="hu-HU" dirty="0" smtClean="0"/>
              <a:t> kincsei</a:t>
            </a:r>
          </a:p>
          <a:p>
            <a:r>
              <a:rPr lang="hu-HU" dirty="0" smtClean="0"/>
              <a:t>Maros szabályozása a </a:t>
            </a:r>
            <a:r>
              <a:rPr lang="hu-HU" dirty="0" err="1" smtClean="0"/>
              <a:t>sóvám</a:t>
            </a:r>
            <a:r>
              <a:rPr lang="hu-HU" dirty="0" smtClean="0"/>
              <a:t> miatt, bevágódó meder </a:t>
            </a:r>
          </a:p>
          <a:p>
            <a:r>
              <a:rPr lang="hu-HU" dirty="0" smtClean="0"/>
              <a:t>neolitikum magyar megoldása: Aranka, Harangod, Bársonyos, </a:t>
            </a:r>
            <a:r>
              <a:rPr lang="hu-HU" dirty="0" err="1" smtClean="0"/>
              <a:t>Porgány-ér</a:t>
            </a:r>
            <a:r>
              <a:rPr lang="hu-HU" dirty="0" smtClean="0"/>
              <a:t> Bordány–ér, Ménesi –árok, Száraz-ér </a:t>
            </a:r>
          </a:p>
          <a:p>
            <a:r>
              <a:rPr lang="hu-HU" dirty="0" smtClean="0"/>
              <a:t>Makó címere</a:t>
            </a:r>
          </a:p>
          <a:p>
            <a:r>
              <a:rPr lang="hu-HU" dirty="0" smtClean="0"/>
              <a:t>Száraz- ér szabályozása</a:t>
            </a:r>
          </a:p>
          <a:p>
            <a:r>
              <a:rPr lang="hu-HU" dirty="0" smtClean="0"/>
              <a:t>Mezőhegyes Apátfalva öntözőfürt 22 </a:t>
            </a:r>
            <a:r>
              <a:rPr lang="hu-HU" dirty="0" err="1" smtClean="0"/>
              <a:t>mrd</a:t>
            </a:r>
            <a:r>
              <a:rPr lang="hu-HU" dirty="0" smtClean="0"/>
              <a:t> fejlesztése</a:t>
            </a:r>
            <a:endParaRPr lang="hu-H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Autofit/>
          </a:bodyPr>
          <a:lstStyle/>
          <a:p>
            <a:r>
              <a:rPr lang="hu-HU" sz="2400" dirty="0" err="1" smtClean="0">
                <a:solidFill>
                  <a:srgbClr val="775F55"/>
                </a:solidFill>
              </a:rPr>
              <a:t>Szirbik</a:t>
            </a:r>
            <a:r>
              <a:rPr lang="hu-HU" sz="2400" dirty="0" smtClean="0">
                <a:solidFill>
                  <a:srgbClr val="775F55"/>
                </a:solidFill>
              </a:rPr>
              <a:t> Miklós ref. lelkész leírása Makóról 1835-1836</a:t>
            </a:r>
            <a:endParaRPr lang="hu-HU" sz="2400" dirty="0"/>
          </a:p>
        </p:txBody>
      </p:sp>
      <p:pic>
        <p:nvPicPr>
          <p:cNvPr id="6" name="Tartalom helye 5" descr="415px-Makó_Város_Címer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300192" y="1628800"/>
            <a:ext cx="2689499" cy="3888432"/>
          </a:xfrm>
        </p:spPr>
      </p:pic>
      <p:sp>
        <p:nvSpPr>
          <p:cNvPr id="7" name="Téglalap 6"/>
          <p:cNvSpPr/>
          <p:nvPr/>
        </p:nvSpPr>
        <p:spPr>
          <a:xfrm>
            <a:off x="0" y="1556792"/>
            <a:ext cx="57961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hu-HU" sz="2400" dirty="0" smtClean="0">
                <a:ea typeface="+mj-ea"/>
                <a:cs typeface="+mj-cs"/>
              </a:rPr>
              <a:t>A Száraz-ér „Száraznak </a:t>
            </a:r>
            <a:r>
              <a:rPr lang="hu-HU" sz="2400" dirty="0">
                <a:ea typeface="+mj-ea"/>
                <a:cs typeface="+mj-cs"/>
              </a:rPr>
              <a:t>neveztetik, mert nem mindenkor van víz benne. </a:t>
            </a:r>
            <a:r>
              <a:rPr lang="hu-HU" sz="2400" dirty="0" smtClean="0">
                <a:ea typeface="+mj-ea"/>
                <a:cs typeface="+mj-cs"/>
              </a:rPr>
              <a:t>Régen ugyan minden áradáson telejött temérdek halat hozván a víz árja magával, még malom is volt rajta. … Minekutána pedig Aradnál </a:t>
            </a:r>
            <a:r>
              <a:rPr lang="hu-HU" sz="2400" dirty="0">
                <a:ea typeface="+mj-ea"/>
                <a:cs typeface="+mj-cs"/>
              </a:rPr>
              <a:t>a torkát </a:t>
            </a:r>
            <a:r>
              <a:rPr lang="hu-HU" sz="2400" dirty="0" err="1" smtClean="0">
                <a:ea typeface="+mj-ea"/>
                <a:cs typeface="+mj-cs"/>
              </a:rPr>
              <a:t>betsinálták</a:t>
            </a:r>
            <a:r>
              <a:rPr lang="hu-HU" sz="2400" dirty="0" smtClean="0">
                <a:ea typeface="+mj-ea"/>
                <a:cs typeface="+mj-cs"/>
              </a:rPr>
              <a:t> </a:t>
            </a:r>
            <a:r>
              <a:rPr lang="hu-HU" sz="2400" dirty="0">
                <a:ea typeface="+mj-ea"/>
                <a:cs typeface="+mj-cs"/>
              </a:rPr>
              <a:t>csak </a:t>
            </a:r>
            <a:r>
              <a:rPr lang="hu-HU" sz="2400" dirty="0" smtClean="0">
                <a:ea typeface="+mj-ea"/>
                <a:cs typeface="+mj-cs"/>
              </a:rPr>
              <a:t>hóból és esőből kapja vizét, ritkán áradásból. </a:t>
            </a:r>
          </a:p>
          <a:p>
            <a:pPr lvl="0">
              <a:spcBef>
                <a:spcPct val="0"/>
              </a:spcBef>
            </a:pPr>
            <a:r>
              <a:rPr lang="hu-HU" sz="2400" dirty="0"/>
              <a:t>A vízi madarak — hogy ezek </a:t>
            </a:r>
            <a:r>
              <a:rPr lang="hu-HU" sz="2400" dirty="0" err="1"/>
              <a:t>közzül</a:t>
            </a:r>
            <a:r>
              <a:rPr lang="hu-HU" sz="2400" dirty="0"/>
              <a:t> is </a:t>
            </a:r>
            <a:r>
              <a:rPr lang="hu-HU" sz="2400" dirty="0" err="1"/>
              <a:t>tsak</a:t>
            </a:r>
            <a:r>
              <a:rPr lang="hu-HU" sz="2400" dirty="0"/>
              <a:t> az eledelül szolgálókat említsem: — vad lúd, vad </a:t>
            </a:r>
            <a:r>
              <a:rPr lang="hu-HU" sz="2400" dirty="0" err="1"/>
              <a:t>rutza</a:t>
            </a:r>
            <a:r>
              <a:rPr lang="hu-HU" sz="2400" dirty="0"/>
              <a:t>, </a:t>
            </a:r>
            <a:r>
              <a:rPr lang="hu-HU" sz="2400" dirty="0" err="1"/>
              <a:t>szártsa</a:t>
            </a:r>
            <a:r>
              <a:rPr lang="hu-HU" sz="2400" dirty="0"/>
              <a:t>, </a:t>
            </a:r>
            <a:r>
              <a:rPr lang="hu-HU" sz="2400" dirty="0" err="1"/>
              <a:t>kertze</a:t>
            </a:r>
            <a:r>
              <a:rPr lang="hu-HU" sz="2400" dirty="0"/>
              <a:t>, fekete fú hajdan elborították a rét vizeit: ezeknek kiszáríttatások után már ma leginkább </a:t>
            </a:r>
            <a:r>
              <a:rPr lang="hu-HU" sz="2400" dirty="0" err="1"/>
              <a:t>tsak</a:t>
            </a:r>
            <a:r>
              <a:rPr lang="hu-HU" sz="2400" dirty="0"/>
              <a:t> </a:t>
            </a:r>
            <a:r>
              <a:rPr lang="hu-HU" sz="2400" dirty="0" err="1"/>
              <a:t>rutza</a:t>
            </a:r>
            <a:r>
              <a:rPr lang="hu-HU" sz="2400" dirty="0"/>
              <a:t> találtatik imitt amott a tavakban. </a:t>
            </a:r>
            <a:r>
              <a:rPr lang="hu-HU" sz="2400" dirty="0" smtClean="0"/>
              <a:t/>
            </a:r>
            <a:br>
              <a:rPr lang="hu-HU" sz="2400" dirty="0" smtClean="0"/>
            </a:br>
            <a:endParaRPr lang="hu-HU" sz="2400" dirty="0">
              <a:solidFill>
                <a:srgbClr val="775F55"/>
              </a:solidFill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Végeredmény</a:t>
            </a:r>
            <a:endParaRPr lang="hu-HU" dirty="0"/>
          </a:p>
        </p:txBody>
      </p:sp>
      <p:pic>
        <p:nvPicPr>
          <p:cNvPr id="1026" name="Picture 2" descr="D:\zoli\dokuk\Képek\pitvilágos\csanádalberti\csanádalberti (23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6624736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Ludakra és darvakra gyakorolt hatás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539552" y="1600200"/>
            <a:ext cx="8226496" cy="4853136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Eltűnt a víz, </a:t>
            </a:r>
          </a:p>
          <a:p>
            <a:r>
              <a:rPr lang="hu-HU" dirty="0" smtClean="0"/>
              <a:t>változott az agrárkörnyezet, vetésszerkezet </a:t>
            </a:r>
          </a:p>
          <a:p>
            <a:r>
              <a:rPr lang="hu-HU" dirty="0" smtClean="0"/>
              <a:t>eltűntek a vonuló és költő fajok nagy tömegei</a:t>
            </a:r>
          </a:p>
          <a:p>
            <a:r>
              <a:rPr lang="hu-HU" dirty="0" smtClean="0"/>
              <a:t>Ahol  kedvezőek a feltételek, ott tömegesen jelennek meg - annak ellenére hogy összességében a világon csökkent az egyedszámuk.</a:t>
            </a:r>
          </a:p>
          <a:p>
            <a:r>
              <a:rPr lang="hu-HU" dirty="0" smtClean="0"/>
              <a:t>itt túlterhelik </a:t>
            </a:r>
            <a:r>
              <a:rPr lang="hu-HU" dirty="0" smtClean="0"/>
              <a:t>környezetüket</a:t>
            </a:r>
          </a:p>
          <a:p>
            <a:r>
              <a:rPr lang="hu-HU" dirty="0" smtClean="0"/>
              <a:t>Nyári lúd eltér a vonuló fajoktól: tavaszi kártétel költési időszakban – fenntartható vadlétszám ? Db Meddig növekedjen </a:t>
            </a:r>
            <a:r>
              <a:rPr lang="hu-HU" smtClean="0"/>
              <a:t>az  állomány</a:t>
            </a:r>
            <a:r>
              <a:rPr lang="hu-HU" dirty="0" smtClean="0"/>
              <a:t>?</a:t>
            </a:r>
            <a:endParaRPr lang="hu-HU" dirty="0" smtClean="0"/>
          </a:p>
          <a:p>
            <a:endParaRPr lang="hu-HU" dirty="0" smtClean="0"/>
          </a:p>
          <a:p>
            <a:pPr>
              <a:buNone/>
            </a:pPr>
            <a:r>
              <a:rPr lang="hu-HU" dirty="0" smtClean="0"/>
              <a:t> </a:t>
            </a:r>
            <a:endParaRPr lang="hu-H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Víz nélkül nem fog sikerülni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Felül kell vizsgálni az elmúlt 200 év folyószabályozási gyakorlatát</a:t>
            </a:r>
          </a:p>
          <a:p>
            <a:r>
              <a:rPr lang="hu-HU" dirty="0" smtClean="0"/>
              <a:t>Valódi birtokrendezést kell megvalósítania az  államnak (lehetőség - póthagyatékból állami földek)</a:t>
            </a:r>
          </a:p>
          <a:p>
            <a:r>
              <a:rPr lang="hu-HU" dirty="0" smtClean="0"/>
              <a:t>Több </a:t>
            </a:r>
            <a:r>
              <a:rPr lang="hu-HU" dirty="0" err="1" smtClean="0"/>
              <a:t>Ős-dráva</a:t>
            </a:r>
            <a:r>
              <a:rPr lang="hu-HU" dirty="0" smtClean="0"/>
              <a:t> projektre van szükség</a:t>
            </a:r>
          </a:p>
          <a:p>
            <a:r>
              <a:rPr lang="hu-HU" dirty="0" smtClean="0"/>
              <a:t>Ez korszakos, államférfihez illő feladat. A nemzeti minimum része kellene legyen.</a:t>
            </a:r>
            <a:endParaRPr lang="hu-H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138</TotalTime>
  <Words>418</Words>
  <Application>Microsoft Office PowerPoint</Application>
  <PresentationFormat>Diavetítés a képernyőre (4:3 oldalarány)</PresentationFormat>
  <Paragraphs>47</Paragraphs>
  <Slides>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Medián</vt:lpstr>
      <vt:lpstr>Az elmúlt évtized túzok és daruvédelmi tapasztalatai az AKG tükrében a Békés-Csanádi Síkon</vt:lpstr>
      <vt:lpstr>Az elmúlt 10 év eseményei</vt:lpstr>
      <vt:lpstr>Alkalmazkodás</vt:lpstr>
      <vt:lpstr>Egyedül nem megy</vt:lpstr>
      <vt:lpstr>Történeti  áttekintés</vt:lpstr>
      <vt:lpstr>Szirbik Miklós ref. lelkész leírása Makóról 1835-1836</vt:lpstr>
      <vt:lpstr>Végeredmény</vt:lpstr>
      <vt:lpstr>Ludakra és darvakra gyakorolt hatás</vt:lpstr>
      <vt:lpstr>Víz nélkül nem fog sikerülni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elmúlt évtized túzok és daruvédelmi tapasztalatai az AKG tükrében a Békés-Csanádi Síkon</dc:title>
  <dc:creator>Zoltán</dc:creator>
  <cp:lastModifiedBy>Zoltán</cp:lastModifiedBy>
  <cp:revision>16</cp:revision>
  <dcterms:created xsi:type="dcterms:W3CDTF">2022-05-09T19:41:30Z</dcterms:created>
  <dcterms:modified xsi:type="dcterms:W3CDTF">2022-05-11T08:00:23Z</dcterms:modified>
</cp:coreProperties>
</file>