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6440"/>
            <a:ext cx="8229240" cy="1238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6440"/>
            <a:ext cx="8229240" cy="1238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6440"/>
            <a:ext cx="8229240" cy="1238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6440"/>
            <a:ext cx="8229240" cy="1238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6440"/>
            <a:ext cx="8229240" cy="1238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6440"/>
            <a:ext cx="8229240" cy="1238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6440"/>
            <a:ext cx="8229240" cy="1238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26440"/>
            <a:ext cx="8229240" cy="5743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6440"/>
            <a:ext cx="8229240" cy="1238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6440"/>
            <a:ext cx="8229240" cy="1238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6440"/>
            <a:ext cx="8229240" cy="1238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6440"/>
            <a:ext cx="8229240" cy="1238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6440"/>
            <a:ext cx="8229240" cy="1238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6440"/>
            <a:ext cx="8229240" cy="1238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6440"/>
            <a:ext cx="8229240" cy="1238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6440"/>
            <a:ext cx="8229240" cy="1238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6440"/>
            <a:ext cx="8229240" cy="1238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6440"/>
            <a:ext cx="8229240" cy="1238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6440"/>
            <a:ext cx="8229240" cy="1238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6440"/>
            <a:ext cx="8229240" cy="1238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26440"/>
            <a:ext cx="8229240" cy="5743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6440"/>
            <a:ext cx="8229240" cy="1238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6440"/>
            <a:ext cx="8229240" cy="1238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6440"/>
            <a:ext cx="8229240" cy="1238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6440"/>
            <a:ext cx="8229240" cy="1238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6440"/>
            <a:ext cx="8229240" cy="1238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6440"/>
            <a:ext cx="8229240" cy="1238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6440"/>
            <a:ext cx="8229240" cy="1238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6440"/>
            <a:ext cx="8229240" cy="1238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26440"/>
            <a:ext cx="8229240" cy="5743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6440"/>
            <a:ext cx="8229240" cy="1238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6440"/>
            <a:ext cx="8229240" cy="1238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6440"/>
            <a:ext cx="8229240" cy="1238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26440"/>
            <a:ext cx="8229240" cy="123876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r>
              <a:rPr b="0" lang="hu-HU" sz="1800" spc="-1" strike="noStrike">
                <a:latin typeface="Arial"/>
              </a:rPr>
              <a:t>Címszöveg formátumának szerkesztése</a:t>
            </a:r>
            <a:endParaRPr b="0" lang="hu-H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latin typeface="Arial"/>
              </a:rPr>
              <a:t>Vázlatszöveg formátumának szerkesztése</a:t>
            </a:r>
            <a:endParaRPr b="0" lang="hu-H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latin typeface="Arial"/>
              </a:rPr>
              <a:t>Második vázlatszint</a:t>
            </a:r>
            <a:endParaRPr b="0" lang="hu-H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latin typeface="Arial"/>
              </a:rPr>
              <a:t>Harmadik vázlatszint</a:t>
            </a:r>
            <a:endParaRPr b="0" lang="hu-H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latin typeface="Arial"/>
              </a:rPr>
              <a:t>Negyedik vázlatszint</a:t>
            </a:r>
            <a:endParaRPr b="0" lang="hu-H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latin typeface="Arial"/>
              </a:rPr>
              <a:t>Ötödik vázlatszint</a:t>
            </a:r>
            <a:endParaRPr b="0" lang="hu-H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latin typeface="Arial"/>
              </a:rPr>
              <a:t>Hatodik vázlatszint</a:t>
            </a:r>
            <a:endParaRPr b="0" lang="hu-H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latin typeface="Arial"/>
              </a:rPr>
              <a:t>Hetedik vázlatszint</a:t>
            </a:r>
            <a:endParaRPr b="0" lang="hu-H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u-HU" sz="4400" spc="-1" strike="noStrike">
                <a:latin typeface="Arial"/>
              </a:rPr>
              <a:t>Címszöveg formátumának szerkesztése</a:t>
            </a:r>
            <a:endParaRPr b="0" lang="hu-H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latin typeface="Arial"/>
              </a:rPr>
              <a:t>Vázlatszöveg formátumának szerkesztése</a:t>
            </a:r>
            <a:endParaRPr b="0" lang="hu-H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hu-HU" sz="2800" spc="-1" strike="noStrike">
                <a:latin typeface="Arial"/>
              </a:rPr>
              <a:t>Második vázlatszint</a:t>
            </a:r>
            <a:endParaRPr b="0" lang="hu-H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latin typeface="Arial"/>
              </a:rPr>
              <a:t>Harmadik vázlatszint</a:t>
            </a:r>
            <a:endParaRPr b="0" lang="hu-H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hu-HU" sz="2000" spc="-1" strike="noStrike">
                <a:latin typeface="Arial"/>
              </a:rPr>
              <a:t>Negyedik vázlatszint</a:t>
            </a:r>
            <a:endParaRPr b="0" lang="hu-H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Ötödik vázlatszint</a:t>
            </a:r>
            <a:endParaRPr b="0" lang="hu-H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Hatodik vázlatszint</a:t>
            </a:r>
            <a:endParaRPr b="0" lang="hu-H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Hetedik vázlatszint</a:t>
            </a:r>
            <a:endParaRPr b="0" lang="hu-H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6440"/>
            <a:ext cx="8229240" cy="123876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r>
              <a:rPr b="0" lang="hu-HU" sz="1800" spc="-1" strike="noStrike">
                <a:latin typeface="Arial"/>
              </a:rPr>
              <a:t>Címszöveg formátumának szerkesztése</a:t>
            </a:r>
            <a:endParaRPr b="0" lang="hu-HU" sz="18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latin typeface="Arial"/>
              </a:rPr>
              <a:t>Vázlatszöveg formátumának szerkesztése</a:t>
            </a:r>
            <a:endParaRPr b="0" lang="hu-H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hu-HU" sz="2800" spc="-1" strike="noStrike">
                <a:latin typeface="Arial"/>
              </a:rPr>
              <a:t>Második vázlatszint</a:t>
            </a:r>
            <a:endParaRPr b="0" lang="hu-H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latin typeface="Arial"/>
              </a:rPr>
              <a:t>Harmadik vázlatszint</a:t>
            </a:r>
            <a:endParaRPr b="0" lang="hu-H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hu-HU" sz="2000" spc="-1" strike="noStrike">
                <a:latin typeface="Arial"/>
              </a:rPr>
              <a:t>Negyedik vázlatszint</a:t>
            </a:r>
            <a:endParaRPr b="0" lang="hu-H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Ötödik vázlatszint</a:t>
            </a:r>
            <a:endParaRPr b="0" lang="hu-H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Hatodik vázlatszint</a:t>
            </a:r>
            <a:endParaRPr b="0" lang="hu-H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Hetedik vázlatszint</a:t>
            </a:r>
            <a:endParaRPr b="0" lang="hu-H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57200" y="1997640"/>
            <a:ext cx="8229240" cy="61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</a:pPr>
            <a:r>
              <a:rPr b="0" lang="hu-HU" sz="3400" spc="-1" strike="noStrike">
                <a:solidFill>
                  <a:srgbClr val="ffffff"/>
                </a:solidFill>
                <a:latin typeface="Arial"/>
              </a:rPr>
              <a:t>A háromlábú szék… - A félreértett AKG</a:t>
            </a:r>
            <a:endParaRPr b="0" lang="hu-HU" sz="3400" spc="-1" strike="noStrike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457200" y="4248000"/>
            <a:ext cx="8229240" cy="187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2360" algn="ctr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</a:pPr>
            <a:r>
              <a:rPr b="0" lang="hu-HU" sz="2000" spc="-1" strike="noStrike">
                <a:solidFill>
                  <a:srgbClr val="ffffff"/>
                </a:solidFill>
                <a:latin typeface="Arial"/>
              </a:rPr>
              <a:t>Konyhás Sándor</a:t>
            </a:r>
            <a:endParaRPr b="0" lang="hu-HU" sz="2000" spc="-1" strike="noStrike">
              <a:latin typeface="Arial"/>
            </a:endParaRPr>
          </a:p>
          <a:p>
            <a:pPr marL="342720" indent="-342360" algn="ctr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</a:pPr>
            <a:r>
              <a:rPr b="0" lang="hu-HU" sz="2000" spc="-1" strike="noStrike">
                <a:solidFill>
                  <a:srgbClr val="ffffff"/>
                </a:solidFill>
                <a:latin typeface="Arial"/>
              </a:rPr>
              <a:t>Túzokvédelmi felelős – MTÉT koordinátor</a:t>
            </a:r>
            <a:endParaRPr b="0" lang="hu-HU" sz="2000" spc="-1" strike="noStrike">
              <a:latin typeface="Arial"/>
            </a:endParaRPr>
          </a:p>
          <a:p>
            <a:pPr marL="342720" indent="-342360" algn="ctr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</a:pPr>
            <a:r>
              <a:rPr b="0" lang="hu-HU" sz="2000" spc="-1" strike="noStrike">
                <a:solidFill>
                  <a:srgbClr val="ffffff"/>
                </a:solidFill>
                <a:latin typeface="Arial"/>
              </a:rPr>
              <a:t>HNPI</a:t>
            </a:r>
            <a:endParaRPr b="0" lang="hu-H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4400" spc="-1" strike="noStrike">
                <a:solidFill>
                  <a:srgbClr val="ffffff"/>
                </a:solidFill>
                <a:latin typeface="Arial"/>
              </a:rPr>
              <a:t>A területhasznosítási modell</a:t>
            </a:r>
            <a:endParaRPr b="0" lang="hu-HU" sz="4400" spc="-1" strike="noStrike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8000"/>
          </a:bodyPr>
          <a:p>
            <a:pPr marL="342720" indent="-342360">
              <a:lnSpc>
                <a:spcPct val="80000"/>
              </a:lnSpc>
              <a:spcBef>
                <a:spcPts val="697"/>
              </a:spcBef>
              <a:buClr>
                <a:srgbClr val="ffffff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ffffff"/>
                </a:solidFill>
                <a:latin typeface="Arial"/>
              </a:rPr>
              <a:t>Fenntarthatóság esetén a három alappillér (gazdasági-termelési, szociális, környezeti-természeti) egyike sem sérülhet.</a:t>
            </a:r>
            <a:endParaRPr b="0" lang="hu-HU" sz="28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697"/>
              </a:spcBef>
            </a:pPr>
            <a:endParaRPr b="0" lang="hu-HU" sz="2800" spc="-1" strike="noStrike"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697"/>
              </a:spcBef>
              <a:buClr>
                <a:srgbClr val="ffffff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ffffff"/>
                </a:solidFill>
                <a:latin typeface="Arial"/>
              </a:rPr>
              <a:t>Ez egyben a </a:t>
            </a:r>
            <a:r>
              <a:rPr b="1" i="1" lang="hu-HU" sz="2800" spc="-1" strike="noStrike">
                <a:solidFill>
                  <a:srgbClr val="ffffff"/>
                </a:solidFill>
                <a:latin typeface="Arial"/>
              </a:rPr>
              <a:t>szegregációs modell</a:t>
            </a:r>
            <a:r>
              <a:rPr b="0" lang="hu-HU" sz="2800" spc="-1" strike="noStrike">
                <a:solidFill>
                  <a:srgbClr val="ffffff"/>
                </a:solidFill>
                <a:latin typeface="Arial"/>
              </a:rPr>
              <a:t> (csak termelést szolgáló terület, csak védelmi funkciót betöltő terület koncepciója) feladásával és a </a:t>
            </a:r>
            <a:r>
              <a:rPr b="1" i="1" lang="hu-HU" sz="2800" spc="-1" strike="noStrike" u="sng">
                <a:solidFill>
                  <a:srgbClr val="ffffff"/>
                </a:solidFill>
                <a:uFillTx/>
                <a:latin typeface="Arial"/>
              </a:rPr>
              <a:t>többfunkciós területhasználati modell</a:t>
            </a:r>
            <a:r>
              <a:rPr b="0" lang="hu-HU" sz="2800" spc="-1" strike="noStrike">
                <a:solidFill>
                  <a:srgbClr val="ffffff"/>
                </a:solidFill>
                <a:latin typeface="Arial"/>
              </a:rPr>
              <a:t> bevezetésével, alkalmazásával valósítható meg.</a:t>
            </a:r>
            <a:endParaRPr b="0" lang="hu-HU" sz="28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697"/>
              </a:spcBef>
            </a:pPr>
            <a:endParaRPr b="0" lang="hu-HU" sz="2800" spc="-1" strike="noStrike"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697"/>
              </a:spcBef>
              <a:buClr>
                <a:srgbClr val="ffffff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ffffff"/>
                </a:solidFill>
                <a:latin typeface="Arial"/>
              </a:rPr>
              <a:t>Az egyes funkciók jelentőségét helyileg, térségileg, és globálisan egyaránt értékelni kell. Cselekedni azonban csak helyileg, legfeljebb regionálisan tudunk. </a:t>
            </a:r>
            <a:endParaRPr b="0" lang="hu-H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4400" spc="-1" strike="noStrike">
                <a:solidFill>
                  <a:srgbClr val="ffffff"/>
                </a:solidFill>
                <a:latin typeface="Arial"/>
              </a:rPr>
              <a:t>Megoldási javaslatok</a:t>
            </a:r>
            <a:endParaRPr b="0" lang="hu-HU" sz="4400" spc="-1" strike="noStrike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468360" y="1412640"/>
            <a:ext cx="8229240" cy="511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7000"/>
          </a:bodyPr>
          <a:p>
            <a:pPr marL="342720" indent="-342360">
              <a:lnSpc>
                <a:spcPct val="90000"/>
              </a:lnSpc>
              <a:spcBef>
                <a:spcPts val="697"/>
              </a:spcBef>
              <a:buClr>
                <a:srgbClr val="ffffff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ffffff"/>
                </a:solidFill>
                <a:latin typeface="Arial"/>
              </a:rPr>
              <a:t>A térbeli heterogenitást integrálni a támogatási rendszerbe:</a:t>
            </a:r>
            <a:endParaRPr b="0" lang="hu-HU" sz="2800" spc="-1" strike="noStrike">
              <a:latin typeface="Arial"/>
            </a:endParaRPr>
          </a:p>
          <a:p>
            <a:pPr lvl="1" marL="742680" indent="-285120">
              <a:lnSpc>
                <a:spcPct val="90000"/>
              </a:lnSpc>
              <a:spcBef>
                <a:spcPts val="598"/>
              </a:spcBef>
              <a:buClr>
                <a:srgbClr val="ffffff"/>
              </a:buClr>
              <a:buFont typeface="Arial"/>
              <a:buChar char="–"/>
            </a:pPr>
            <a:r>
              <a:rPr b="0" lang="hu-HU" sz="2400" spc="-1" strike="noStrike">
                <a:solidFill>
                  <a:srgbClr val="ffffff"/>
                </a:solidFill>
                <a:latin typeface="Arial"/>
              </a:rPr>
              <a:t>Reprezentatív mintaterületek kijelölése.</a:t>
            </a:r>
            <a:endParaRPr b="0" lang="hu-HU" sz="2400" spc="-1" strike="noStrike">
              <a:latin typeface="Arial"/>
            </a:endParaRPr>
          </a:p>
          <a:p>
            <a:pPr lvl="1" marL="742680" indent="-285120">
              <a:lnSpc>
                <a:spcPct val="90000"/>
              </a:lnSpc>
              <a:spcBef>
                <a:spcPts val="598"/>
              </a:spcBef>
              <a:buClr>
                <a:srgbClr val="ffffff"/>
              </a:buClr>
              <a:buFont typeface="Arial"/>
              <a:buChar char="–"/>
            </a:pPr>
            <a:r>
              <a:rPr b="0" lang="hu-HU" sz="2400" spc="-1" strike="noStrike">
                <a:solidFill>
                  <a:srgbClr val="ffffff"/>
                </a:solidFill>
                <a:latin typeface="Arial"/>
              </a:rPr>
              <a:t>A mintaterületeken lokális szinten alkalmazható módszertan kidolgozása.</a:t>
            </a:r>
            <a:endParaRPr b="0" lang="hu-HU" sz="2400" spc="-1" strike="noStrike">
              <a:latin typeface="Arial"/>
            </a:endParaRPr>
          </a:p>
          <a:p>
            <a:pPr lvl="1" marL="742680" indent="-285120">
              <a:lnSpc>
                <a:spcPct val="90000"/>
              </a:lnSpc>
              <a:spcBef>
                <a:spcPts val="598"/>
              </a:spcBef>
              <a:buClr>
                <a:srgbClr val="ffffff"/>
              </a:buClr>
              <a:buFont typeface="Arial"/>
              <a:buChar char="–"/>
            </a:pPr>
            <a:r>
              <a:rPr b="0" lang="hu-HU" sz="2400" spc="-1" strike="noStrike">
                <a:solidFill>
                  <a:srgbClr val="ffffff"/>
                </a:solidFill>
                <a:latin typeface="Arial"/>
              </a:rPr>
              <a:t>A többfunkciós területhasználati modell alapján kidolgozott, differenciáltabb területhasználat lehetőségének megteremtése regionális szinten – az AKG nem-fenntartható rendszert konzerváló hibáinak kijavítása.</a:t>
            </a:r>
            <a:endParaRPr b="0" lang="hu-HU" sz="2400" spc="-1" strike="noStrike">
              <a:latin typeface="Arial"/>
            </a:endParaRPr>
          </a:p>
          <a:p>
            <a:pPr marL="342720" indent="-342360">
              <a:lnSpc>
                <a:spcPct val="90000"/>
              </a:lnSpc>
              <a:spcBef>
                <a:spcPts val="697"/>
              </a:spcBef>
            </a:pPr>
            <a:r>
              <a:rPr b="0" lang="hu-HU" sz="2800" spc="-1" strike="noStrike">
                <a:solidFill>
                  <a:srgbClr val="ffffff"/>
                </a:solidFill>
                <a:latin typeface="Arial"/>
              </a:rPr>
              <a:t>Azaz:</a:t>
            </a:r>
            <a:endParaRPr b="0" lang="hu-HU" sz="2800" spc="-1" strike="noStrike">
              <a:latin typeface="Arial"/>
            </a:endParaRPr>
          </a:p>
          <a:p>
            <a:pPr marL="342720" indent="-342360">
              <a:lnSpc>
                <a:spcPct val="90000"/>
              </a:lnSpc>
              <a:spcBef>
                <a:spcPts val="697"/>
              </a:spcBef>
              <a:buClr>
                <a:srgbClr val="ffffff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ffffff"/>
                </a:solidFill>
                <a:latin typeface="Arial"/>
              </a:rPr>
              <a:t>Önmagában is működőképes termelésszerkezet kialakítása.</a:t>
            </a:r>
            <a:endParaRPr b="0" lang="hu-HU" sz="2800" spc="-1" strike="noStrike">
              <a:latin typeface="Arial"/>
            </a:endParaRPr>
          </a:p>
          <a:p>
            <a:pPr marL="342720" indent="-342360">
              <a:lnSpc>
                <a:spcPct val="90000"/>
              </a:lnSpc>
              <a:spcBef>
                <a:spcPts val="697"/>
              </a:spcBef>
              <a:buClr>
                <a:srgbClr val="ffffff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ffffff"/>
                </a:solidFill>
                <a:latin typeface="Arial"/>
              </a:rPr>
              <a:t>Alkalmazkodó területhasználat megvalósítása.</a:t>
            </a:r>
            <a:endParaRPr b="0" lang="hu-H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3600" spc="-1" strike="noStrike">
                <a:solidFill>
                  <a:srgbClr val="ffffff"/>
                </a:solidFill>
                <a:latin typeface="Arial"/>
              </a:rPr>
              <a:t>Adminisztratív probléma: pl. a hrsz...</a:t>
            </a:r>
            <a:endParaRPr b="0" lang="hu-HU" sz="3600" spc="-1" strike="noStrike">
              <a:latin typeface="Arial"/>
            </a:endParaRPr>
          </a:p>
        </p:txBody>
      </p:sp>
      <p:pic>
        <p:nvPicPr>
          <p:cNvPr id="137" name="Rectangle 3" descr=""/>
          <p:cNvPicPr/>
          <p:nvPr/>
        </p:nvPicPr>
        <p:blipFill>
          <a:blip r:embed="rId1"/>
          <a:stretch/>
        </p:blipFill>
        <p:spPr>
          <a:xfrm>
            <a:off x="2952000" y="1734120"/>
            <a:ext cx="3527640" cy="4983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4000" spc="-1" strike="noStrike">
                <a:solidFill>
                  <a:srgbClr val="ffffff"/>
                </a:solidFill>
                <a:latin typeface="Arial"/>
              </a:rPr>
              <a:t>A művelési ág, mint probléma…</a:t>
            </a:r>
            <a:endParaRPr b="0" lang="hu-HU" sz="4000" spc="-1" strike="noStrike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342720" indent="-342360">
              <a:lnSpc>
                <a:spcPct val="90000"/>
              </a:lnSpc>
              <a:spcBef>
                <a:spcPts val="697"/>
              </a:spcBef>
              <a:buClr>
                <a:srgbClr val="ffffff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ffffff"/>
                </a:solidFill>
                <a:latin typeface="Arial"/>
              </a:rPr>
              <a:t>Mesterségesen kialakított rendszerek (vízrendezések).</a:t>
            </a:r>
            <a:endParaRPr b="0" lang="hu-HU" sz="2800" spc="-1" strike="noStrike">
              <a:latin typeface="Arial"/>
            </a:endParaRPr>
          </a:p>
          <a:p>
            <a:pPr marL="342720" indent="-342360">
              <a:lnSpc>
                <a:spcPct val="90000"/>
              </a:lnSpc>
              <a:spcBef>
                <a:spcPts val="697"/>
              </a:spcBef>
              <a:buClr>
                <a:srgbClr val="ffffff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ffffff"/>
                </a:solidFill>
                <a:latin typeface="Arial"/>
              </a:rPr>
              <a:t>A folyóba vetett kukorica, napraforgó...</a:t>
            </a:r>
            <a:endParaRPr b="0" lang="hu-HU" sz="2800" spc="-1" strike="noStrike">
              <a:latin typeface="Arial"/>
            </a:endParaRPr>
          </a:p>
          <a:p>
            <a:pPr marL="342720" indent="-342360">
              <a:lnSpc>
                <a:spcPct val="90000"/>
              </a:lnSpc>
              <a:spcBef>
                <a:spcPts val="697"/>
              </a:spcBef>
              <a:buClr>
                <a:srgbClr val="ffffff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ffffff"/>
                </a:solidFill>
                <a:latin typeface="Arial"/>
              </a:rPr>
              <a:t>Termőképesség mellőzése a támogatások során.</a:t>
            </a:r>
            <a:endParaRPr b="0" lang="hu-HU" sz="2800" spc="-1" strike="noStrike">
              <a:latin typeface="Arial"/>
            </a:endParaRPr>
          </a:p>
          <a:p>
            <a:pPr marL="342720" indent="-342360">
              <a:lnSpc>
                <a:spcPct val="90000"/>
              </a:lnSpc>
              <a:spcBef>
                <a:spcPts val="697"/>
              </a:spcBef>
              <a:buClr>
                <a:srgbClr val="ffffff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ffffff"/>
                </a:solidFill>
                <a:latin typeface="Arial"/>
              </a:rPr>
              <a:t>Nem fenntartható rendszerek.</a:t>
            </a:r>
            <a:endParaRPr b="0" lang="hu-HU" sz="2800" spc="-1" strike="noStrike">
              <a:latin typeface="Arial"/>
            </a:endParaRPr>
          </a:p>
        </p:txBody>
      </p:sp>
      <p:pic>
        <p:nvPicPr>
          <p:cNvPr id="140" name="Rectangle 3" descr=""/>
          <p:cNvPicPr/>
          <p:nvPr/>
        </p:nvPicPr>
        <p:blipFill>
          <a:blip r:embed="rId1"/>
          <a:stretch/>
        </p:blipFill>
        <p:spPr>
          <a:xfrm>
            <a:off x="5065560" y="1368000"/>
            <a:ext cx="3646080" cy="5151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68360" y="1628280"/>
            <a:ext cx="8229240" cy="468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2720" indent="-342360">
              <a:lnSpc>
                <a:spcPct val="100000"/>
              </a:lnSpc>
              <a:spcBef>
                <a:spcPts val="697"/>
              </a:spcBef>
              <a:buClr>
                <a:srgbClr val="ffffff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ffffff"/>
                </a:solidFill>
                <a:latin typeface="Arial"/>
              </a:rPr>
              <a:t>A fenntartható termelés megvalósulása egyben:</a:t>
            </a:r>
            <a:endParaRPr b="0" lang="hu-HU" sz="2800" spc="-1" strike="noStrike"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697"/>
              </a:spcBef>
              <a:buClr>
                <a:srgbClr val="ffffff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ffffff"/>
                </a:solidFill>
                <a:latin typeface="Arial"/>
              </a:rPr>
              <a:t>- a természetvédelmi célok megvalósulásához is vezet a kedvezőtlen környezeti adottsággal, gyenge termőképességű talajokkal, ugyanakkor kiemelten  magas természeti értékekkel rendelkező területeken;</a:t>
            </a:r>
            <a:endParaRPr b="0" lang="hu-HU" sz="2800" spc="-1" strike="noStrike"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697"/>
              </a:spcBef>
              <a:buClr>
                <a:srgbClr val="ffffff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ffffff"/>
                </a:solidFill>
                <a:latin typeface="Arial"/>
              </a:rPr>
              <a:t>- finom léptékű változatosságot biztosít a termőhelyi viszonyokban.</a:t>
            </a:r>
            <a:endParaRPr b="0" lang="hu-HU" sz="2800" spc="-1" strike="noStrike"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697"/>
              </a:spcBef>
              <a:buClr>
                <a:srgbClr val="ffffff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ffffff"/>
                </a:solidFill>
                <a:latin typeface="Arial"/>
              </a:rPr>
              <a:t>Az AKG támogatási rendszernek ezt a változatosságot </a:t>
            </a:r>
            <a:r>
              <a:rPr b="0" lang="hu-HU" sz="2800" spc="-1" strike="noStrike" u="sng">
                <a:solidFill>
                  <a:srgbClr val="ffffff"/>
                </a:solidFill>
                <a:uFillTx/>
                <a:latin typeface="Arial"/>
              </a:rPr>
              <a:t>KELL</a:t>
            </a:r>
            <a:r>
              <a:rPr b="0" lang="hu-HU" sz="2800" spc="-1" strike="noStrike">
                <a:solidFill>
                  <a:srgbClr val="ffffff"/>
                </a:solidFill>
                <a:latin typeface="Arial"/>
              </a:rPr>
              <a:t>ene tükröznie.</a:t>
            </a:r>
            <a:endParaRPr b="0" lang="hu-HU" sz="2800" spc="-1" strike="noStrike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4000" spc="-1" strike="noStrike">
                <a:solidFill>
                  <a:srgbClr val="ffffff"/>
                </a:solidFill>
                <a:latin typeface="Arial"/>
              </a:rPr>
              <a:t>Összefoglalás</a:t>
            </a:r>
            <a:endParaRPr b="0" lang="hu-H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57200" y="3073320"/>
            <a:ext cx="8229240" cy="76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ffffff"/>
                </a:solidFill>
                <a:latin typeface="Arial"/>
              </a:rPr>
              <a:t>Köszönöm a figyelmet.</a:t>
            </a:r>
            <a:endParaRPr b="0" lang="hu-H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685800" y="404640"/>
            <a:ext cx="7772040" cy="21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latin typeface="Arial"/>
              </a:rPr>
              <a:t>„</a:t>
            </a:r>
            <a:r>
              <a:rPr b="0" lang="hu-HU" sz="4400" spc="-1" strike="noStrike">
                <a:solidFill>
                  <a:srgbClr val="000000"/>
                </a:solidFill>
                <a:latin typeface="Arial"/>
              </a:rPr>
              <a:t>Hogyha három lábam vóna,</a:t>
            </a:r>
            <a:br/>
            <a:r>
              <a:rPr b="0" lang="hu-HU" sz="4400" spc="-1" strike="noStrike">
                <a:solidFill>
                  <a:srgbClr val="000000"/>
                </a:solidFill>
                <a:latin typeface="Arial"/>
              </a:rPr>
              <a:t>Valószínű tudnék róla.”</a:t>
            </a:r>
            <a:br/>
            <a:r>
              <a:rPr b="0" lang="hu-HU" sz="4400" spc="-1" strike="noStrike">
                <a:solidFill>
                  <a:srgbClr val="000000"/>
                </a:solidFill>
                <a:latin typeface="Arial"/>
              </a:rPr>
              <a:t>                      </a:t>
            </a:r>
            <a:r>
              <a:rPr b="0" lang="hu-HU" sz="2000" spc="-1" strike="noStrike">
                <a:solidFill>
                  <a:srgbClr val="000000"/>
                </a:solidFill>
                <a:latin typeface="Arial"/>
              </a:rPr>
              <a:t>(Besenyő Antal)</a:t>
            </a:r>
            <a:endParaRPr b="0" lang="hu-HU" sz="2000" spc="-1" strike="noStrike">
              <a:latin typeface="Arial"/>
            </a:endParaRPr>
          </a:p>
        </p:txBody>
      </p:sp>
      <p:pic>
        <p:nvPicPr>
          <p:cNvPr id="117" name="Picture 5" descr=""/>
          <p:cNvPicPr/>
          <p:nvPr/>
        </p:nvPicPr>
        <p:blipFill>
          <a:blip r:embed="rId1"/>
          <a:stretch/>
        </p:blipFill>
        <p:spPr>
          <a:xfrm>
            <a:off x="2736000" y="2997720"/>
            <a:ext cx="3671640" cy="3647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457200" y="288000"/>
            <a:ext cx="3358440" cy="633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22000"/>
          </a:bodyPr>
          <a:p>
            <a:pPr marL="342720" indent="-342360">
              <a:lnSpc>
                <a:spcPct val="90000"/>
              </a:lnSpc>
              <a:spcBef>
                <a:spcPts val="697"/>
              </a:spcBef>
              <a:buClr>
                <a:srgbClr val="ffffff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ffffff"/>
                </a:solidFill>
                <a:latin typeface="Arial"/>
              </a:rPr>
              <a:t>Az elmúlt 4 évszázad során, a mindenkori „fejlesztési koncepció” jegyében elvégzett vízrendezések, a korábban rét-, legelő-, sőt mocsárterületek jelentős részét szántóföldi művelésbe vonták.</a:t>
            </a:r>
            <a:endParaRPr b="0" lang="hu-HU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697"/>
              </a:spcBef>
            </a:pPr>
            <a:endParaRPr b="0" lang="hu-HU" sz="2800" spc="-1" strike="noStrike">
              <a:latin typeface="Arial"/>
            </a:endParaRPr>
          </a:p>
          <a:p>
            <a:pPr marL="342720" indent="-342360">
              <a:lnSpc>
                <a:spcPct val="90000"/>
              </a:lnSpc>
              <a:spcBef>
                <a:spcPts val="697"/>
              </a:spcBef>
              <a:buClr>
                <a:srgbClr val="ffffff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ffffff"/>
                </a:solidFill>
                <a:latin typeface="Arial"/>
              </a:rPr>
              <a:t>A fejlesztési elképzelések mindig csak egy-egy célt tűztek ki:</a:t>
            </a:r>
            <a:endParaRPr b="0" lang="hu-HU" sz="2800" spc="-1" strike="noStrike">
              <a:latin typeface="Arial"/>
            </a:endParaRPr>
          </a:p>
          <a:p>
            <a:pPr lvl="1" marL="742680" indent="-285120">
              <a:lnSpc>
                <a:spcPct val="100000"/>
              </a:lnSpc>
              <a:spcBef>
                <a:spcPts val="697"/>
              </a:spcBef>
              <a:buClr>
                <a:srgbClr val="ffffff"/>
              </a:buClr>
              <a:buFont typeface="Arial"/>
              <a:buChar char="–"/>
            </a:pPr>
            <a:r>
              <a:rPr b="0" lang="hu-HU" sz="2800" spc="-1" strike="noStrike">
                <a:solidFill>
                  <a:srgbClr val="ffffff"/>
                </a:solidFill>
                <a:latin typeface="Arial"/>
              </a:rPr>
              <a:t>termelésfokozást (1939 előtt),</a:t>
            </a:r>
            <a:endParaRPr b="0" lang="hu-HU" sz="2800" spc="-1" strike="noStrike">
              <a:latin typeface="Arial"/>
            </a:endParaRPr>
          </a:p>
          <a:p>
            <a:pPr lvl="1" marL="742680" indent="-285120">
              <a:lnSpc>
                <a:spcPct val="100000"/>
              </a:lnSpc>
              <a:spcBef>
                <a:spcPts val="697"/>
              </a:spcBef>
              <a:buClr>
                <a:srgbClr val="ffffff"/>
              </a:buClr>
              <a:buFont typeface="Arial"/>
              <a:buChar char="–"/>
            </a:pPr>
            <a:r>
              <a:rPr b="0" lang="hu-HU" sz="2800" spc="-1" strike="noStrike">
                <a:solidFill>
                  <a:srgbClr val="ffffff"/>
                </a:solidFill>
                <a:latin typeface="Arial"/>
              </a:rPr>
              <a:t>a foglalkoztatottság maximalizálását (1945 után).</a:t>
            </a:r>
            <a:endParaRPr b="0" lang="hu-H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endParaRPr b="0" lang="hu-HU" sz="2800" spc="-1" strike="noStrike">
              <a:latin typeface="Arial"/>
            </a:endParaRPr>
          </a:p>
          <a:p>
            <a:pPr lvl="1" marL="742680" indent="-285120">
              <a:lnSpc>
                <a:spcPct val="100000"/>
              </a:lnSpc>
              <a:spcBef>
                <a:spcPts val="697"/>
              </a:spcBef>
              <a:buClr>
                <a:srgbClr val="ffffff"/>
              </a:buClr>
              <a:buFont typeface="Arial"/>
              <a:buChar char="–"/>
            </a:pPr>
            <a:r>
              <a:rPr b="0" lang="hu-HU" sz="2800" spc="-1" strike="noStrike">
                <a:solidFill>
                  <a:srgbClr val="ffffff"/>
                </a:solidFill>
                <a:latin typeface="Arial"/>
              </a:rPr>
              <a:t>A változtatások a környezeti/természeti kérdéseket nem vették figyelembe.</a:t>
            </a:r>
            <a:endParaRPr b="0" lang="hu-H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endParaRPr b="0" lang="hu-HU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697"/>
              </a:spcBef>
            </a:pPr>
            <a:r>
              <a:rPr b="0" lang="hu-HU" sz="2800" spc="-1" strike="noStrike">
                <a:solidFill>
                  <a:srgbClr val="ffffff"/>
                </a:solidFill>
                <a:latin typeface="Arial"/>
              </a:rPr>
              <a:t>Magas természeti értékű területek a kedvezőtlen adottságú, gyenge termőképességű térségekben maradtak fenn. </a:t>
            </a:r>
            <a:endParaRPr b="0" lang="hu-H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endParaRPr b="0" lang="hu-HU" sz="2800" spc="-1" strike="noStrike">
              <a:latin typeface="Arial"/>
            </a:endParaRPr>
          </a:p>
        </p:txBody>
      </p:sp>
      <p:pic>
        <p:nvPicPr>
          <p:cNvPr id="119" name="Rectangle 3" descr=""/>
          <p:cNvPicPr/>
          <p:nvPr/>
        </p:nvPicPr>
        <p:blipFill>
          <a:blip r:embed="rId1"/>
          <a:stretch/>
        </p:blipFill>
        <p:spPr>
          <a:xfrm>
            <a:off x="4605840" y="475920"/>
            <a:ext cx="4249800" cy="600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57200" y="720000"/>
            <a:ext cx="8229240" cy="540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2720" indent="-34236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</a:pPr>
            <a:r>
              <a:rPr b="0" lang="hu-HU" sz="3200" spc="-1" strike="noStrike">
                <a:solidFill>
                  <a:srgbClr val="ffffff"/>
                </a:solidFill>
                <a:latin typeface="Arial"/>
              </a:rPr>
              <a:t>Az egyensúly felborult, és ennek</a:t>
            </a:r>
            <a:endParaRPr b="0" lang="hu-HU" sz="3200" spc="-1" strike="noStrike"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</a:pPr>
            <a:r>
              <a:rPr b="0" lang="hu-HU" sz="3200" spc="-1" strike="noStrike">
                <a:solidFill>
                  <a:srgbClr val="ffffff"/>
                </a:solidFill>
                <a:latin typeface="Arial"/>
              </a:rPr>
              <a:t>mind gazdasági,</a:t>
            </a:r>
            <a:endParaRPr b="0" lang="hu-HU" sz="3200" spc="-1" strike="noStrike"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</a:pPr>
            <a:r>
              <a:rPr b="0" lang="hu-HU" sz="3200" spc="-1" strike="noStrike">
                <a:solidFill>
                  <a:srgbClr val="ffffff"/>
                </a:solidFill>
                <a:latin typeface="Arial"/>
              </a:rPr>
              <a:t>mind szociális,</a:t>
            </a:r>
            <a:endParaRPr b="0" lang="hu-HU" sz="3200" spc="-1" strike="noStrike"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</a:pPr>
            <a:r>
              <a:rPr b="0" lang="hu-HU" sz="3200" spc="-1" strike="noStrike">
                <a:solidFill>
                  <a:srgbClr val="ffffff"/>
                </a:solidFill>
                <a:latin typeface="Arial"/>
              </a:rPr>
              <a:t>mind környezeti következményei is vannak.</a:t>
            </a:r>
            <a:endParaRPr b="0" lang="hu-H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b="0" lang="hu-HU" sz="3200" spc="-1" strike="noStrike"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</a:pPr>
            <a:r>
              <a:rPr b="0" lang="hu-HU" sz="3200" spc="-1" strike="noStrike">
                <a:solidFill>
                  <a:srgbClr val="ffffff"/>
                </a:solidFill>
                <a:latin typeface="Arial"/>
              </a:rPr>
              <a:t>Mivel a piaci szabályozás nem képes helyreállítani az egyensúlyt, támogatásokra van szükség.</a:t>
            </a:r>
            <a:endParaRPr b="0" lang="hu-H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4000" spc="-1" strike="noStrike">
                <a:solidFill>
                  <a:srgbClr val="ffffff"/>
                </a:solidFill>
                <a:latin typeface="Arial"/>
              </a:rPr>
              <a:t>A földhasználattal összefüggő támogatást biztosító források</a:t>
            </a:r>
            <a:endParaRPr b="0" lang="hu-HU" sz="4000" spc="-1" strike="noStrike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457200" y="1700280"/>
            <a:ext cx="8229240" cy="442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1000"/>
          </a:bodyPr>
          <a:p>
            <a:pPr marL="342720" indent="-342360">
              <a:lnSpc>
                <a:spcPct val="100000"/>
              </a:lnSpc>
              <a:spcBef>
                <a:spcPts val="697"/>
              </a:spcBef>
              <a:buClr>
                <a:srgbClr val="ffffff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ffffff"/>
                </a:solidFill>
                <a:latin typeface="Arial"/>
              </a:rPr>
              <a:t>SAPS, Natura2000, KAT, AKG-MTÉT (és még további több száz jogcím...)</a:t>
            </a:r>
            <a:endParaRPr b="0" lang="hu-HU" sz="2800" spc="-1" strike="noStrike"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697"/>
              </a:spcBef>
              <a:buClr>
                <a:srgbClr val="ffffff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ffffff"/>
                </a:solidFill>
                <a:latin typeface="Arial"/>
              </a:rPr>
              <a:t>Minden támogatási formának stratégiai célja van (termelésbiztonság, állatjólét, terménydiverzifikáció, sérülékeny természeti/környezeti rendszerek védelme, biodiverzitás védelem stb...)</a:t>
            </a:r>
            <a:endParaRPr b="0" lang="hu-HU" sz="2800" spc="-1" strike="noStrike"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697"/>
              </a:spcBef>
              <a:buClr>
                <a:srgbClr val="ffffff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ffffff"/>
                </a:solidFill>
                <a:latin typeface="Arial"/>
              </a:rPr>
              <a:t>A jelenlegi agrártámogatási rendszer tökéletesen alkalmas a három alappillért torzító hibák konzerválására, és ezzel </a:t>
            </a:r>
            <a:r>
              <a:rPr b="0" lang="hu-HU" sz="2800" spc="-1" strike="noStrike" u="sng">
                <a:solidFill>
                  <a:srgbClr val="ffffff"/>
                </a:solidFill>
                <a:uFillTx/>
                <a:latin typeface="Arial"/>
              </a:rPr>
              <a:t>a nem-fenntartható rendszer fennmaradását biztosítja</a:t>
            </a:r>
            <a:r>
              <a:rPr b="0" lang="hu-HU" sz="2800" spc="-1" strike="noStrike">
                <a:solidFill>
                  <a:srgbClr val="ffffff"/>
                </a:solidFill>
                <a:latin typeface="Arial"/>
              </a:rPr>
              <a:t>. </a:t>
            </a:r>
            <a:endParaRPr b="0" lang="hu-H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554400" y="27432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4000" spc="-1" strike="noStrike">
                <a:solidFill>
                  <a:srgbClr val="ffffff"/>
                </a:solidFill>
                <a:latin typeface="Arial"/>
              </a:rPr>
              <a:t>A jelenlegi támogatási rendszer generálta problémák</a:t>
            </a:r>
            <a:endParaRPr b="0" lang="hu-HU" sz="4000" spc="-1" strike="noStrike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2720" indent="-342360">
              <a:lnSpc>
                <a:spcPct val="90000"/>
              </a:lnSpc>
              <a:spcBef>
                <a:spcPts val="598"/>
              </a:spcBef>
            </a:pPr>
            <a:r>
              <a:rPr b="0" lang="hu-HU" sz="24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0" lang="hu-HU" sz="2400" spc="-1" strike="noStrike">
                <a:solidFill>
                  <a:srgbClr val="ffffff"/>
                </a:solidFill>
                <a:latin typeface="Arial"/>
              </a:rPr>
              <a:t>A támogatások stratégiai céljai és a kifizetések által elért eredmények/hatások nem feltétlenül esnek egybe; valamint bizonyos problémák/kérdések megoldására nincs kialakult gyakorlat, kiskapus maszatolás van helyette.</a:t>
            </a:r>
            <a:endParaRPr b="0" lang="hu-HU" sz="2400" spc="-1" strike="noStrike">
              <a:latin typeface="Arial"/>
            </a:endParaRPr>
          </a:p>
          <a:p>
            <a:pPr marL="342720" indent="-342360">
              <a:lnSpc>
                <a:spcPct val="90000"/>
              </a:lnSpc>
              <a:spcBef>
                <a:spcPts val="598"/>
              </a:spcBef>
              <a:buClr>
                <a:srgbClr val="ffffff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ffffff"/>
                </a:solidFill>
                <a:latin typeface="Arial"/>
              </a:rPr>
              <a:t>A vizes élőhelyek (pl. szikes mocsarak, rétek, turjánok, időszakos vízállások) fenntartásának támogatása nem megoldott </a:t>
            </a:r>
            <a:r>
              <a:rPr b="0" lang="hu-HU" sz="2400" spc="-1" strike="noStrike">
                <a:solidFill>
                  <a:srgbClr val="ffffff"/>
                </a:solidFill>
                <a:latin typeface="Arial"/>
                <a:ea typeface="Arial"/>
              </a:rPr>
              <a:t>→ „gyepek”.</a:t>
            </a:r>
            <a:endParaRPr b="0" lang="hu-HU" sz="2400" spc="-1" strike="noStrike">
              <a:latin typeface="Arial"/>
            </a:endParaRPr>
          </a:p>
          <a:p>
            <a:pPr marL="342720" indent="-342360">
              <a:lnSpc>
                <a:spcPct val="90000"/>
              </a:lnSpc>
              <a:spcBef>
                <a:spcPts val="598"/>
              </a:spcBef>
              <a:buClr>
                <a:srgbClr val="ffffff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ffffff"/>
                </a:solidFill>
                <a:latin typeface="Arial"/>
                <a:ea typeface="Arial"/>
              </a:rPr>
              <a:t>A gyepek kezelése, fenntartása általánosan kevesebb kifizetéssel jár, mint a szántóföldi művelésé, így egyfajta művelési „kényszer” a szántó művelési ág fenntartása irányába mutat, szántónak egyébként nem alkalmas területeken is.</a:t>
            </a:r>
            <a:endParaRPr b="0" lang="hu-H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3200" spc="-1" strike="noStrike">
                <a:solidFill>
                  <a:srgbClr val="ffffff"/>
                </a:solidFill>
                <a:latin typeface="Arial"/>
              </a:rPr>
              <a:t>Az AKG – MTÉT részvételt meghatározó bizonyos szempontok</a:t>
            </a:r>
            <a:endParaRPr b="0" lang="hu-HU" sz="32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 fontScale="84000"/>
          </a:bodyPr>
          <a:p>
            <a:pPr marL="342720" indent="-342360">
              <a:lnSpc>
                <a:spcPct val="100000"/>
              </a:lnSpc>
              <a:spcBef>
                <a:spcPts val="697"/>
              </a:spcBef>
              <a:buClr>
                <a:srgbClr val="ffffff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ffffff"/>
                </a:solidFill>
                <a:latin typeface="Arial"/>
              </a:rPr>
              <a:t>A termelés az MTÉT célprogramok nélkül is rentábilis - szántóföldi növénytermesztésre alkalmas területeken - „talált pénz”, horizontális célprogram.</a:t>
            </a:r>
            <a:endParaRPr b="0" lang="hu-H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endParaRPr b="0" lang="hu-HU" sz="2400" spc="-1" strike="noStrike"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697"/>
              </a:spcBef>
              <a:buClr>
                <a:srgbClr val="ffffff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ffffff"/>
                </a:solidFill>
                <a:latin typeface="Arial"/>
              </a:rPr>
              <a:t>A termelés egyes kultúrák tekintetében rentábilis – vegyes tulajdonságú területeken- horizontális / MTÉT célprogramok vegyesen.</a:t>
            </a:r>
            <a:endParaRPr b="0" lang="hu-H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97"/>
              </a:spcBef>
            </a:pPr>
            <a:endParaRPr b="0" lang="hu-HU" sz="2400" spc="-1" strike="noStrike">
              <a:latin typeface="Arial"/>
            </a:endParaRPr>
          </a:p>
          <a:p>
            <a:pPr marL="342720" indent="-342360">
              <a:lnSpc>
                <a:spcPct val="100000"/>
              </a:lnSpc>
              <a:spcBef>
                <a:spcPts val="697"/>
              </a:spcBef>
              <a:buClr>
                <a:srgbClr val="ffffff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ffffff"/>
                </a:solidFill>
                <a:latin typeface="Arial"/>
              </a:rPr>
              <a:t>„</a:t>
            </a:r>
            <a:r>
              <a:rPr b="0" lang="hu-HU" sz="2400" spc="-1" strike="noStrike">
                <a:solidFill>
                  <a:srgbClr val="ffffff"/>
                </a:solidFill>
                <a:latin typeface="Arial"/>
              </a:rPr>
              <a:t>Az utolsó sor jogán” - beárazás alapján - MTÉT célprogramok kizárólagossága:</a:t>
            </a:r>
            <a:endParaRPr b="0" lang="hu-HU" sz="2400" spc="-1" strike="noStrike">
              <a:latin typeface="Arial"/>
            </a:endParaRPr>
          </a:p>
          <a:p>
            <a:pPr lvl="1" marL="742680" indent="-285120">
              <a:lnSpc>
                <a:spcPct val="100000"/>
              </a:lnSpc>
              <a:spcBef>
                <a:spcPts val="598"/>
              </a:spcBef>
              <a:buClr>
                <a:srgbClr val="ffffff"/>
              </a:buClr>
              <a:buFont typeface="Arial"/>
              <a:buChar char="–"/>
            </a:pPr>
            <a:r>
              <a:rPr b="0" lang="hu-HU" sz="2400" spc="-1" strike="noStrike">
                <a:solidFill>
                  <a:srgbClr val="ffffff"/>
                </a:solidFill>
                <a:latin typeface="Arial"/>
              </a:rPr>
              <a:t>A célprogramnak való megfelelés az elsődleges;</a:t>
            </a:r>
            <a:endParaRPr b="0" lang="hu-HU" sz="2400" spc="-1" strike="noStrike">
              <a:latin typeface="Arial"/>
            </a:endParaRPr>
          </a:p>
          <a:p>
            <a:pPr lvl="1" marL="742680" indent="-285120">
              <a:lnSpc>
                <a:spcPct val="100000"/>
              </a:lnSpc>
              <a:spcBef>
                <a:spcPts val="598"/>
              </a:spcBef>
              <a:buClr>
                <a:srgbClr val="ffffff"/>
              </a:buClr>
              <a:buFont typeface="Arial"/>
              <a:buChar char="–"/>
            </a:pPr>
            <a:r>
              <a:rPr b="0" lang="hu-HU" sz="2400" spc="-1" strike="noStrike">
                <a:solidFill>
                  <a:srgbClr val="ffffff"/>
                </a:solidFill>
                <a:latin typeface="Arial"/>
              </a:rPr>
              <a:t>A célprogramnak való megfelelés mellett kihozható pénzügyi maximum („kiskapuk”) realizálása.</a:t>
            </a:r>
            <a:endParaRPr b="0" lang="hu-H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0" y="274320"/>
            <a:ext cx="91436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4000" spc="-1" strike="noStrike">
                <a:solidFill>
                  <a:srgbClr val="ffffff"/>
                </a:solidFill>
                <a:latin typeface="Arial"/>
              </a:rPr>
              <a:t>A fenntartható mezőgazdasági termelés hármas modellje</a:t>
            </a:r>
            <a:endParaRPr b="0" lang="hu-HU" sz="4000" spc="-1" strike="noStrike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142920" y="2357280"/>
            <a:ext cx="5256720" cy="316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60000"/>
          </a:bodyPr>
          <a:p>
            <a:pPr marL="609480" indent="-609120">
              <a:lnSpc>
                <a:spcPct val="90000"/>
              </a:lnSpc>
              <a:spcBef>
                <a:spcPts val="697"/>
              </a:spcBef>
              <a:buClr>
                <a:srgbClr val="ffffff"/>
              </a:buClr>
              <a:buFont typeface="Arial"/>
              <a:buAutoNum type="arabicPeriod"/>
            </a:pPr>
            <a:r>
              <a:rPr b="0" lang="hu-HU" sz="2800" spc="-1" strike="noStrike">
                <a:solidFill>
                  <a:srgbClr val="ffffff"/>
                </a:solidFill>
                <a:latin typeface="Arial"/>
              </a:rPr>
              <a:t>A tényleges mezőgazdasági termelésből származó előnyök/hatások.</a:t>
            </a:r>
            <a:endParaRPr b="0" lang="hu-HU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697"/>
              </a:spcBef>
            </a:pPr>
            <a:endParaRPr b="0" lang="hu-HU" sz="2800" spc="-1" strike="noStrike">
              <a:latin typeface="Arial"/>
            </a:endParaRPr>
          </a:p>
          <a:p>
            <a:pPr marL="609480" indent="-609120">
              <a:lnSpc>
                <a:spcPct val="90000"/>
              </a:lnSpc>
              <a:spcBef>
                <a:spcPts val="697"/>
              </a:spcBef>
              <a:buClr>
                <a:srgbClr val="ffffff"/>
              </a:buClr>
              <a:buFont typeface="Arial"/>
              <a:buAutoNum type="arabicPeriod"/>
            </a:pPr>
            <a:r>
              <a:rPr b="0" lang="hu-HU" sz="2800" spc="-1" strike="noStrike">
                <a:solidFill>
                  <a:srgbClr val="ffffff"/>
                </a:solidFill>
                <a:latin typeface="Arial"/>
              </a:rPr>
              <a:t>Szociális előnyök/hatások.</a:t>
            </a:r>
            <a:endParaRPr b="0" lang="hu-HU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697"/>
              </a:spcBef>
            </a:pPr>
            <a:endParaRPr b="0" lang="hu-HU" sz="2800" spc="-1" strike="noStrike">
              <a:latin typeface="Arial"/>
            </a:endParaRPr>
          </a:p>
          <a:p>
            <a:pPr marL="609480" indent="-609120">
              <a:lnSpc>
                <a:spcPct val="90000"/>
              </a:lnSpc>
              <a:spcBef>
                <a:spcPts val="697"/>
              </a:spcBef>
              <a:buClr>
                <a:srgbClr val="ffffff"/>
              </a:buClr>
              <a:buFont typeface="Arial"/>
              <a:buAutoNum type="arabicPeriod"/>
            </a:pPr>
            <a:r>
              <a:rPr b="0" lang="hu-HU" sz="2800" spc="-1" strike="noStrike">
                <a:solidFill>
                  <a:srgbClr val="ffffff"/>
                </a:solidFill>
                <a:latin typeface="Arial"/>
              </a:rPr>
              <a:t>A környezet- és természetvédelmi célkitűzések megvalósulásából származó előnyök/hatások.</a:t>
            </a:r>
            <a:endParaRPr b="0" lang="hu-HU" sz="2800" spc="-1" strike="noStrike">
              <a:latin typeface="Arial"/>
            </a:endParaRPr>
          </a:p>
        </p:txBody>
      </p:sp>
      <p:pic>
        <p:nvPicPr>
          <p:cNvPr id="129" name="Picture 5" descr=""/>
          <p:cNvPicPr/>
          <p:nvPr/>
        </p:nvPicPr>
        <p:blipFill>
          <a:blip r:embed="rId1"/>
          <a:stretch/>
        </p:blipFill>
        <p:spPr>
          <a:xfrm>
            <a:off x="5796000" y="2403360"/>
            <a:ext cx="3168360" cy="3168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u-HU" sz="4400" spc="-1" strike="noStrike">
                <a:solidFill>
                  <a:srgbClr val="ffffff"/>
                </a:solidFill>
                <a:latin typeface="Arial"/>
              </a:rPr>
              <a:t>Lehetséges fejlődési irányok</a:t>
            </a:r>
            <a:endParaRPr b="0" lang="hu-HU" sz="4400" spc="-1" strike="noStrike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2000"/>
          </a:bodyPr>
          <a:p>
            <a:pPr marL="342720" indent="-342360">
              <a:lnSpc>
                <a:spcPct val="90000"/>
              </a:lnSpc>
              <a:spcBef>
                <a:spcPts val="697"/>
              </a:spcBef>
              <a:buClr>
                <a:srgbClr val="ffffff"/>
              </a:buClr>
              <a:buFont typeface="Arial"/>
              <a:buChar char="•"/>
            </a:pPr>
            <a:r>
              <a:rPr b="0" lang="hu-HU" sz="2800" spc="-1" strike="noStrike">
                <a:solidFill>
                  <a:srgbClr val="ffffff"/>
                </a:solidFill>
                <a:latin typeface="Arial"/>
              </a:rPr>
              <a:t>A jelenlegi mezőgazdasági területek tényleges termelésre való alkalmasságát mindhárom szempont figyelembevételével kell meghatározni:</a:t>
            </a:r>
            <a:endParaRPr b="0" lang="hu-HU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697"/>
              </a:spcBef>
            </a:pPr>
            <a:endParaRPr b="0" lang="hu-HU" sz="2800" spc="-1" strike="noStrike">
              <a:latin typeface="Arial"/>
            </a:endParaRPr>
          </a:p>
          <a:p>
            <a:pPr lvl="1" marL="742680" indent="-285120">
              <a:lnSpc>
                <a:spcPct val="90000"/>
              </a:lnSpc>
              <a:spcBef>
                <a:spcPts val="598"/>
              </a:spcBef>
              <a:buClr>
                <a:srgbClr val="ffffff"/>
              </a:buClr>
              <a:buFont typeface="Arial"/>
              <a:buChar char="–"/>
            </a:pPr>
            <a:r>
              <a:rPr b="0" lang="hu-HU" sz="2400" spc="-1" strike="noStrike">
                <a:solidFill>
                  <a:srgbClr val="ffffff"/>
                </a:solidFill>
                <a:latin typeface="Arial"/>
              </a:rPr>
              <a:t>Milyen intenzitású művelésre/termelésre alkalmas a terület?</a:t>
            </a:r>
            <a:endParaRPr b="0" lang="hu-HU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598"/>
              </a:spcBef>
            </a:pPr>
            <a:endParaRPr b="0" lang="hu-HU" sz="2400" spc="-1" strike="noStrike">
              <a:latin typeface="Arial"/>
            </a:endParaRPr>
          </a:p>
          <a:p>
            <a:pPr lvl="1" marL="742680" indent="-285120">
              <a:lnSpc>
                <a:spcPct val="90000"/>
              </a:lnSpc>
              <a:spcBef>
                <a:spcPts val="598"/>
              </a:spcBef>
              <a:buClr>
                <a:srgbClr val="ffffff"/>
              </a:buClr>
              <a:buFont typeface="Arial"/>
              <a:buChar char="–"/>
            </a:pPr>
            <a:r>
              <a:rPr b="0" lang="hu-HU" sz="2400" spc="-1" strike="noStrike">
                <a:solidFill>
                  <a:srgbClr val="ffffff"/>
                </a:solidFill>
                <a:latin typeface="Arial"/>
              </a:rPr>
              <a:t>Mi az a művelési intenzitás, amely lehetővé teszi a vidéki lakosság szociális biztonságának fenntartását?</a:t>
            </a:r>
            <a:endParaRPr b="0" lang="hu-HU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598"/>
              </a:spcBef>
            </a:pPr>
            <a:endParaRPr b="0" lang="hu-HU" sz="2400" spc="-1" strike="noStrike">
              <a:latin typeface="Arial"/>
            </a:endParaRPr>
          </a:p>
          <a:p>
            <a:pPr lvl="1" marL="742680" indent="-285120">
              <a:lnSpc>
                <a:spcPct val="90000"/>
              </a:lnSpc>
              <a:spcBef>
                <a:spcPts val="598"/>
              </a:spcBef>
              <a:buClr>
                <a:srgbClr val="ffffff"/>
              </a:buClr>
              <a:buFont typeface="Arial"/>
              <a:buChar char="–"/>
            </a:pPr>
            <a:r>
              <a:rPr b="0" lang="hu-HU" sz="2400" spc="-1" strike="noStrike">
                <a:solidFill>
                  <a:srgbClr val="ffffff"/>
                </a:solidFill>
                <a:latin typeface="Arial"/>
              </a:rPr>
              <a:t>Mi az a művelési intenzitás, amely során még nem sérülnek visszafordíthatatlanul a természeti értékek/környezeti rendszerek?</a:t>
            </a:r>
            <a:endParaRPr b="0" lang="hu-HU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598"/>
              </a:spcBef>
            </a:pPr>
            <a:endParaRPr b="0" lang="hu-H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</TotalTime>
  <Application>LibreOffice/6.2.8.2$Windows_X86_64 LibreOffice_project/f82ddfca21ebc1e222a662a32b25c0c9d20169ee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2010-10-28T11:46:45Z</dcterms:created>
  <dc:creator>lorantm</dc:creator>
  <dc:description/>
  <dc:language>hu-HU</dc:language>
  <cp:lastModifiedBy/>
  <dcterms:modified xsi:type="dcterms:W3CDTF">2022-05-13T13:51:27Z</dcterms:modified>
  <cp:revision>73</cp:revision>
  <dc:subject/>
  <dc:title>A mezőgazdasági és természetvédelmi földhasználat fenntarthatósága, összefüggései a Felső-Kiskunságban</dc:title>
</cp:coreProperties>
</file>