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1" r:id="rId2"/>
  </p:sldMasterIdLst>
  <p:notesMasterIdLst>
    <p:notesMasterId r:id="rId27"/>
  </p:notesMasterIdLst>
  <p:handoutMasterIdLst>
    <p:handoutMasterId r:id="rId28"/>
  </p:handoutMasterIdLst>
  <p:sldIdLst>
    <p:sldId id="668" r:id="rId3"/>
    <p:sldId id="675" r:id="rId4"/>
    <p:sldId id="703" r:id="rId5"/>
    <p:sldId id="702" r:id="rId6"/>
    <p:sldId id="701" r:id="rId7"/>
    <p:sldId id="697" r:id="rId8"/>
    <p:sldId id="698" r:id="rId9"/>
    <p:sldId id="676" r:id="rId10"/>
    <p:sldId id="696" r:id="rId11"/>
    <p:sldId id="688" r:id="rId12"/>
    <p:sldId id="689" r:id="rId13"/>
    <p:sldId id="705" r:id="rId14"/>
    <p:sldId id="706" r:id="rId15"/>
    <p:sldId id="693" r:id="rId16"/>
    <p:sldId id="707" r:id="rId17"/>
    <p:sldId id="708" r:id="rId18"/>
    <p:sldId id="695" r:id="rId19"/>
    <p:sldId id="669" r:id="rId20"/>
    <p:sldId id="709" r:id="rId21"/>
    <p:sldId id="710" r:id="rId22"/>
    <p:sldId id="711" r:id="rId23"/>
    <p:sldId id="713" r:id="rId24"/>
    <p:sldId id="671" r:id="rId25"/>
    <p:sldId id="670" r:id="rId26"/>
  </p:sldIdLst>
  <p:sldSz cx="9144000" cy="6858000" type="screen4x3"/>
  <p:notesSz cx="6808788" cy="99409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53" autoAdjust="0"/>
    <p:restoredTop sz="94057" autoAdjust="0"/>
  </p:normalViewPr>
  <p:slideViewPr>
    <p:cSldViewPr>
      <p:cViewPr varScale="1">
        <p:scale>
          <a:sx n="122" d="100"/>
          <a:sy n="122" d="100"/>
        </p:scale>
        <p:origin x="14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0A6A0B-54EB-4F5A-8286-E5B4404A2C89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212E0799-6BC8-4AD9-8E28-3BEC72F615EA}">
      <dgm:prSet phldrT="[Szöveg]" custT="1"/>
      <dgm:spPr/>
      <dgm:t>
        <a:bodyPr/>
        <a:lstStyle/>
        <a:p>
          <a:r>
            <a:rPr lang="hu-HU" sz="1800" b="0" dirty="0" smtClean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rPr>
            <a:t>www.kormany.hu  </a:t>
          </a:r>
          <a:endParaRPr lang="hu-HU" sz="1800" b="0" dirty="0">
            <a:solidFill>
              <a:schemeClr val="accent6">
                <a:lumMod val="50000"/>
              </a:schemeClr>
            </a:solidFill>
            <a:latin typeface="Cambria" panose="02040503050406030204" pitchFamily="18" charset="0"/>
          </a:endParaRPr>
        </a:p>
      </dgm:t>
    </dgm:pt>
    <dgm:pt modelId="{E34764E1-F0A0-4EE7-B4E4-6817DBC21D56}" type="sibTrans" cxnId="{7FA4616D-00DA-4AAD-A9FC-9E083935DCDC}">
      <dgm:prSet/>
      <dgm:spPr/>
      <dgm:t>
        <a:bodyPr/>
        <a:lstStyle/>
        <a:p>
          <a:endParaRPr lang="hu-HU"/>
        </a:p>
      </dgm:t>
    </dgm:pt>
    <dgm:pt modelId="{0E9918F7-1DB1-4C20-A699-C3C0FD445B7C}" type="parTrans" cxnId="{7FA4616D-00DA-4AAD-A9FC-9E083935DCDC}">
      <dgm:prSet/>
      <dgm:spPr/>
      <dgm:t>
        <a:bodyPr/>
        <a:lstStyle/>
        <a:p>
          <a:endParaRPr lang="hu-HU"/>
        </a:p>
      </dgm:t>
    </dgm:pt>
    <dgm:pt modelId="{64FC6463-9856-4601-A970-1446D494B3A6}">
      <dgm:prSet phldrT="[Szöveg]" custT="1"/>
      <dgm:spPr/>
      <dgm:t>
        <a:bodyPr/>
        <a:lstStyle/>
        <a:p>
          <a:r>
            <a:rPr lang="hu-HU" sz="1800" dirty="0" smtClean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rPr>
            <a:t>www.palyazat.gov.hu</a:t>
          </a:r>
          <a:r>
            <a:rPr lang="hu-HU" sz="1800" dirty="0" smtClean="0">
              <a:latin typeface="Cambria" panose="02040503050406030204" pitchFamily="18" charset="0"/>
            </a:rPr>
            <a:t>  </a:t>
          </a:r>
          <a:endParaRPr lang="hu-HU" sz="1800" dirty="0">
            <a:latin typeface="Cambria" panose="02040503050406030204" pitchFamily="18" charset="0"/>
          </a:endParaRPr>
        </a:p>
      </dgm:t>
    </dgm:pt>
    <dgm:pt modelId="{F9807249-E117-44B8-84B5-0D9F6A37A1BD}" type="sibTrans" cxnId="{1AFD9533-308E-4BB8-B0C5-CE533A59F27B}">
      <dgm:prSet/>
      <dgm:spPr/>
      <dgm:t>
        <a:bodyPr/>
        <a:lstStyle/>
        <a:p>
          <a:endParaRPr lang="hu-HU"/>
        </a:p>
      </dgm:t>
    </dgm:pt>
    <dgm:pt modelId="{B8B165FA-BBDE-4077-AD2D-0EE226BA54BF}" type="parTrans" cxnId="{1AFD9533-308E-4BB8-B0C5-CE533A59F27B}">
      <dgm:prSet/>
      <dgm:spPr/>
      <dgm:t>
        <a:bodyPr/>
        <a:lstStyle/>
        <a:p>
          <a:endParaRPr lang="hu-HU"/>
        </a:p>
      </dgm:t>
    </dgm:pt>
    <dgm:pt modelId="{D44DFECD-9FC6-4C3D-A042-B40AA80A983F}" type="pres">
      <dgm:prSet presAssocID="{440A6A0B-54EB-4F5A-8286-E5B4404A2C8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84032506-8CE5-4807-BFD1-42257F7BBA7E}" type="pres">
      <dgm:prSet presAssocID="{64FC6463-9856-4601-A970-1446D494B3A6}" presName="Accent1" presStyleCnt="0"/>
      <dgm:spPr/>
    </dgm:pt>
    <dgm:pt modelId="{72EA5842-1F38-4183-B56E-0214166748B5}" type="pres">
      <dgm:prSet presAssocID="{64FC6463-9856-4601-A970-1446D494B3A6}" presName="Accent" presStyleLbl="node1" presStyleIdx="0" presStyleCnt="2" custLinFactNeighborX="26976" custLinFactNeighborY="-219"/>
      <dgm:spPr/>
    </dgm:pt>
    <dgm:pt modelId="{BEE33738-10AF-4E7F-8E5F-7614834FF675}" type="pres">
      <dgm:prSet presAssocID="{64FC6463-9856-4601-A970-1446D494B3A6}" presName="Parent1" presStyleLbl="revTx" presStyleIdx="0" presStyleCnt="2" custScaleX="131385" custLinFactNeighborX="40725" custLinFactNeighborY="603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54DA548-047A-4B7A-B107-E779AD0C465B}" type="pres">
      <dgm:prSet presAssocID="{212E0799-6BC8-4AD9-8E28-3BEC72F615EA}" presName="Accent2" presStyleCnt="0"/>
      <dgm:spPr/>
    </dgm:pt>
    <dgm:pt modelId="{B8298679-449D-4269-8C81-99DA76DCFC88}" type="pres">
      <dgm:prSet presAssocID="{212E0799-6BC8-4AD9-8E28-3BEC72F615EA}" presName="Accent" presStyleLbl="node1" presStyleIdx="1" presStyleCnt="2" custLinFactNeighborX="28487" custLinFactNeighborY="-883"/>
      <dgm:spPr/>
    </dgm:pt>
    <dgm:pt modelId="{15594D27-4986-48B6-9933-E3904F863E7B}" type="pres">
      <dgm:prSet presAssocID="{212E0799-6BC8-4AD9-8E28-3BEC72F615EA}" presName="Parent2" presStyleLbl="revTx" presStyleIdx="1" presStyleCnt="2" custScaleX="133248" custLinFactNeighborX="42435" custLinFactNeighborY="-475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7FA4616D-00DA-4AAD-A9FC-9E083935DCDC}" srcId="{440A6A0B-54EB-4F5A-8286-E5B4404A2C89}" destId="{212E0799-6BC8-4AD9-8E28-3BEC72F615EA}" srcOrd="1" destOrd="0" parTransId="{0E9918F7-1DB1-4C20-A699-C3C0FD445B7C}" sibTransId="{E34764E1-F0A0-4EE7-B4E4-6817DBC21D56}"/>
    <dgm:cxn modelId="{1AFD9533-308E-4BB8-B0C5-CE533A59F27B}" srcId="{440A6A0B-54EB-4F5A-8286-E5B4404A2C89}" destId="{64FC6463-9856-4601-A970-1446D494B3A6}" srcOrd="0" destOrd="0" parTransId="{B8B165FA-BBDE-4077-AD2D-0EE226BA54BF}" sibTransId="{F9807249-E117-44B8-84B5-0D9F6A37A1BD}"/>
    <dgm:cxn modelId="{B3E15E09-33DE-48A1-AEAC-B89EF0757B9D}" type="presOf" srcId="{440A6A0B-54EB-4F5A-8286-E5B4404A2C89}" destId="{D44DFECD-9FC6-4C3D-A042-B40AA80A983F}" srcOrd="0" destOrd="0" presId="urn:microsoft.com/office/officeart/2009/layout/CircleArrowProcess"/>
    <dgm:cxn modelId="{79D5E9AB-1118-45F0-B02E-AD320B1DE3A3}" type="presOf" srcId="{64FC6463-9856-4601-A970-1446D494B3A6}" destId="{BEE33738-10AF-4E7F-8E5F-7614834FF675}" srcOrd="0" destOrd="0" presId="urn:microsoft.com/office/officeart/2009/layout/CircleArrowProcess"/>
    <dgm:cxn modelId="{2E34596A-35EF-478E-94D0-B17F9A26CE58}" type="presOf" srcId="{212E0799-6BC8-4AD9-8E28-3BEC72F615EA}" destId="{15594D27-4986-48B6-9933-E3904F863E7B}" srcOrd="0" destOrd="0" presId="urn:microsoft.com/office/officeart/2009/layout/CircleArrowProcess"/>
    <dgm:cxn modelId="{895B492D-1297-49DB-B737-65F8ACDDE9BD}" type="presParOf" srcId="{D44DFECD-9FC6-4C3D-A042-B40AA80A983F}" destId="{84032506-8CE5-4807-BFD1-42257F7BBA7E}" srcOrd="0" destOrd="0" presId="urn:microsoft.com/office/officeart/2009/layout/CircleArrowProcess"/>
    <dgm:cxn modelId="{DE59AE2B-9A9B-4C26-A648-DE58F392F78E}" type="presParOf" srcId="{84032506-8CE5-4807-BFD1-42257F7BBA7E}" destId="{72EA5842-1F38-4183-B56E-0214166748B5}" srcOrd="0" destOrd="0" presId="urn:microsoft.com/office/officeart/2009/layout/CircleArrowProcess"/>
    <dgm:cxn modelId="{090B306D-7972-4C02-B9AF-89313379E4DB}" type="presParOf" srcId="{D44DFECD-9FC6-4C3D-A042-B40AA80A983F}" destId="{BEE33738-10AF-4E7F-8E5F-7614834FF675}" srcOrd="1" destOrd="0" presId="urn:microsoft.com/office/officeart/2009/layout/CircleArrowProcess"/>
    <dgm:cxn modelId="{8886E452-9BD3-4B8F-8D8B-2F6E01B3F4FB}" type="presParOf" srcId="{D44DFECD-9FC6-4C3D-A042-B40AA80A983F}" destId="{154DA548-047A-4B7A-B107-E779AD0C465B}" srcOrd="2" destOrd="0" presId="urn:microsoft.com/office/officeart/2009/layout/CircleArrowProcess"/>
    <dgm:cxn modelId="{FAD77DBC-E5E7-4DE4-B6E4-6B5E7533624C}" type="presParOf" srcId="{154DA548-047A-4B7A-B107-E779AD0C465B}" destId="{B8298679-449D-4269-8C81-99DA76DCFC88}" srcOrd="0" destOrd="0" presId="urn:microsoft.com/office/officeart/2009/layout/CircleArrowProcess"/>
    <dgm:cxn modelId="{57E13548-BCE3-4F56-9DD7-0DD6F4F3C599}" type="presParOf" srcId="{D44DFECD-9FC6-4C3D-A042-B40AA80A983F}" destId="{15594D27-4986-48B6-9933-E3904F863E7B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E171D-DC75-4B3E-8C33-7B5ED7DF94E6}" type="datetimeFigureOut">
              <a:rPr lang="hu-HU" smtClean="0"/>
              <a:t>2022.05.05.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DE196-1C31-4CD9-9E69-4BFC840BC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2743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2792C-0410-4C26-9B7A-7538C823C9E7}" type="datetimeFigureOut">
              <a:rPr lang="hu-HU" smtClean="0"/>
              <a:t>2022.05.05.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00A04-8DB1-492D-A562-E61CDBE5405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2373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675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8" name="Google Shape;468;p4:notes"/>
          <p:cNvSpPr txBox="1">
            <a:spLocks noGrp="1"/>
          </p:cNvSpPr>
          <p:nvPr>
            <p:ph type="body" idx="1"/>
          </p:nvPr>
        </p:nvSpPr>
        <p:spPr>
          <a:xfrm>
            <a:off x="680879" y="4784070"/>
            <a:ext cx="5447100" cy="39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69" name="Google Shape;469;p4:notes"/>
          <p:cNvSpPr txBox="1">
            <a:spLocks noGrp="1"/>
          </p:cNvSpPr>
          <p:nvPr>
            <p:ph type="sldNum" idx="12"/>
          </p:nvPr>
        </p:nvSpPr>
        <p:spPr>
          <a:xfrm>
            <a:off x="3856737" y="9442154"/>
            <a:ext cx="29505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hu-H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19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2090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8" name="Google Shape;468;p4:notes"/>
          <p:cNvSpPr txBox="1">
            <a:spLocks noGrp="1"/>
          </p:cNvSpPr>
          <p:nvPr>
            <p:ph type="body" idx="1"/>
          </p:nvPr>
        </p:nvSpPr>
        <p:spPr>
          <a:xfrm>
            <a:off x="680879" y="4784070"/>
            <a:ext cx="5447100" cy="39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69" name="Google Shape;469;p4:notes"/>
          <p:cNvSpPr txBox="1">
            <a:spLocks noGrp="1"/>
          </p:cNvSpPr>
          <p:nvPr>
            <p:ph type="sldNum" idx="12"/>
          </p:nvPr>
        </p:nvSpPr>
        <p:spPr>
          <a:xfrm>
            <a:off x="3856737" y="9442154"/>
            <a:ext cx="29505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hu-H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20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0963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8" name="Google Shape;468;p4:notes"/>
          <p:cNvSpPr txBox="1">
            <a:spLocks noGrp="1"/>
          </p:cNvSpPr>
          <p:nvPr>
            <p:ph type="body" idx="1"/>
          </p:nvPr>
        </p:nvSpPr>
        <p:spPr>
          <a:xfrm>
            <a:off x="680879" y="4784070"/>
            <a:ext cx="5447100" cy="39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69" name="Google Shape;469;p4:notes"/>
          <p:cNvSpPr txBox="1">
            <a:spLocks noGrp="1"/>
          </p:cNvSpPr>
          <p:nvPr>
            <p:ph type="sldNum" idx="12"/>
          </p:nvPr>
        </p:nvSpPr>
        <p:spPr>
          <a:xfrm>
            <a:off x="3856737" y="9442154"/>
            <a:ext cx="29505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hu-H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21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5575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 smtClean="0"/>
              <a:t>Kép beszúrásához kattintson az ikonra</a:t>
            </a:r>
            <a:endParaRPr lang="hu-HU"/>
          </a:p>
        </p:txBody>
      </p:sp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Kép helye 6" descr="C:\Users\gyurean\AppData\Local\Microsoft\Windows\Temporary Internet Files\Content.Outlook\ZU3ZCX9G\Agrarminiszterium.jp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" b="1097"/>
          <a:stretch>
            <a:fillRect/>
          </a:stretch>
        </p:blipFill>
        <p:spPr bwMode="auto">
          <a:xfrm>
            <a:off x="3082530" y="21741"/>
            <a:ext cx="2952328" cy="20391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030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helye 6" descr="C:\Users\gyurean\AppData\Local\Microsoft\Windows\Temporary Internet Files\Content.Outlook\ZU3ZCX9G\Agrarminiszterium.jpg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" b="1097"/>
          <a:stretch>
            <a:fillRect/>
          </a:stretch>
        </p:blipFill>
        <p:spPr bwMode="auto">
          <a:xfrm>
            <a:off x="3923928" y="0"/>
            <a:ext cx="1296144" cy="94860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55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8750" y="125131"/>
            <a:ext cx="78867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4CC23-BC84-43BF-98F3-9593FB066898}" type="datetime1">
              <a:rPr lang="hu-HU" smtClean="0"/>
              <a:t>2022.05.05.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9FB42-16BF-4E70-B928-54CDC108B7C4}" type="slidenum">
              <a:rPr lang="hu-HU" smtClean="0"/>
              <a:pPr/>
              <a:t>‹#›</a:t>
            </a:fld>
            <a:endParaRPr lang="hu-HU" dirty="0"/>
          </a:p>
        </p:txBody>
      </p:sp>
      <p:grpSp>
        <p:nvGrpSpPr>
          <p:cNvPr id="8" name="Csoportba foglalás 7"/>
          <p:cNvGrpSpPr/>
          <p:nvPr userDrawn="1"/>
        </p:nvGrpSpPr>
        <p:grpSpPr>
          <a:xfrm>
            <a:off x="0" y="6521559"/>
            <a:ext cx="9095994" cy="253024"/>
            <a:chOff x="0" y="6517274"/>
            <a:chExt cx="8924925" cy="251954"/>
          </a:xfrm>
        </p:grpSpPr>
        <p:cxnSp>
          <p:nvCxnSpPr>
            <p:cNvPr id="9" name="Egyenes összekötő 8"/>
            <p:cNvCxnSpPr/>
            <p:nvPr/>
          </p:nvCxnSpPr>
          <p:spPr>
            <a:xfrm flipV="1">
              <a:off x="0" y="6517274"/>
              <a:ext cx="7516368" cy="2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E05344"/>
                  </a:gs>
                  <a:gs pos="56000">
                    <a:srgbClr val="E05344"/>
                  </a:gs>
                  <a:gs pos="82000">
                    <a:srgbClr val="F97376"/>
                  </a:gs>
                  <a:gs pos="99000">
                    <a:srgbClr val="F97376"/>
                  </a:gs>
                </a:gsLst>
                <a:lin ang="54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gyenes összekötő 9"/>
            <p:cNvCxnSpPr/>
            <p:nvPr/>
          </p:nvCxnSpPr>
          <p:spPr>
            <a:xfrm>
              <a:off x="0" y="6769228"/>
              <a:ext cx="8924925" cy="0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7BB849"/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Egyenes összekötő 10"/>
            <p:cNvCxnSpPr/>
            <p:nvPr/>
          </p:nvCxnSpPr>
          <p:spPr>
            <a:xfrm flipV="1">
              <a:off x="0" y="6634107"/>
              <a:ext cx="8277225" cy="18288"/>
            </a:xfrm>
            <a:prstGeom prst="line">
              <a:avLst/>
            </a:prstGeom>
            <a:ln w="38100">
              <a:gradFill flip="none" rotWithShape="1">
                <a:gsLst>
                  <a:gs pos="0">
                    <a:srgbClr val="AAB0B0"/>
                  </a:gs>
                  <a:gs pos="69000">
                    <a:schemeClr val="bg2">
                      <a:lumMod val="90000"/>
                    </a:schemeClr>
                  </a:gs>
                  <a:gs pos="100000">
                    <a:schemeClr val="bg2"/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Egyenes összekötő 11"/>
          <p:cNvCxnSpPr/>
          <p:nvPr userDrawn="1"/>
        </p:nvCxnSpPr>
        <p:spPr>
          <a:xfrm>
            <a:off x="249981" y="1063232"/>
            <a:ext cx="8644038" cy="125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Picture 2">
            <a:extLst>
              <a:ext uri="{FF2B5EF4-FFF2-40B4-BE49-F238E27FC236}">
                <a16:creationId xmlns:a16="http://schemas.microsoft.com/office/drawing/2014/main" xmlns="" id="{01429B94-3E13-4B19-B1D7-04DDEE74FA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199" y="146003"/>
            <a:ext cx="961935" cy="910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222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helye 6" descr="C:\Users\gyurean\AppData\Local\Microsoft\Windows\Temporary Internet Files\Content.Outlook\ZU3ZCX9G\Agrarminiszterium.jpg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" b="1097"/>
          <a:stretch>
            <a:fillRect/>
          </a:stretch>
        </p:blipFill>
        <p:spPr bwMode="auto">
          <a:xfrm>
            <a:off x="3923928" y="0"/>
            <a:ext cx="1296144" cy="94860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88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5F604-2C46-4833-9AAD-1A733FF1A1A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9805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</p:sldLayoutIdLst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C729F-30B4-4E0A-A5D4-965F9EDFC96C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697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4632" cy="1946647"/>
          </a:xfrm>
        </p:spPr>
        <p:txBody>
          <a:bodyPr>
            <a:normAutofit/>
          </a:bodyPr>
          <a:lstStyle/>
          <a:p>
            <a:r>
              <a:rPr lang="hu-HU" sz="3200" dirty="0" smtClean="0"/>
              <a:t>AGRÁR-KÖRNYEZETGAZDÁLKODÁSI </a:t>
            </a:r>
            <a:r>
              <a:rPr lang="hu-HU" sz="3200" dirty="0"/>
              <a:t>PROGRAM HELYZETE ÉS JÖVŐBELI TERVEZÉSE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2135088"/>
          </a:xfrm>
        </p:spPr>
        <p:txBody>
          <a:bodyPr>
            <a:normAutofit fontScale="55000" lnSpcReduction="20000"/>
          </a:bodyPr>
          <a:lstStyle/>
          <a:p>
            <a:r>
              <a:rPr lang="hu-HU" dirty="0"/>
              <a:t>Nagy </a:t>
            </a:r>
            <a:r>
              <a:rPr lang="hu-HU" dirty="0" smtClean="0"/>
              <a:t>Attila</a:t>
            </a:r>
          </a:p>
          <a:p>
            <a:r>
              <a:rPr lang="hu-HU" dirty="0"/>
              <a:t>főosztályvezető</a:t>
            </a:r>
            <a:br>
              <a:rPr lang="hu-HU" dirty="0"/>
            </a:br>
            <a:r>
              <a:rPr lang="hu-HU" dirty="0"/>
              <a:t>Fejlesztéspolitikai Főosztály </a:t>
            </a:r>
            <a:endParaRPr lang="hu-HU" dirty="0" smtClean="0"/>
          </a:p>
          <a:p>
            <a:endParaRPr lang="hu-HU" dirty="0"/>
          </a:p>
          <a:p>
            <a:r>
              <a:rPr lang="hu-HU" dirty="0" smtClean="0"/>
              <a:t>Agrárminisztérium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>Vidékfejlesztésért  Felelős Helyettes </a:t>
            </a:r>
            <a:r>
              <a:rPr lang="hu-HU" dirty="0" smtClean="0"/>
              <a:t>Államtitkárság</a:t>
            </a:r>
          </a:p>
          <a:p>
            <a:endParaRPr lang="hu-HU" dirty="0"/>
          </a:p>
          <a:p>
            <a:r>
              <a:rPr lang="hu-HU" dirty="0" smtClean="0"/>
              <a:t>2022. </a:t>
            </a:r>
            <a:r>
              <a:rPr lang="hu-HU" dirty="0"/>
              <a:t>m</a:t>
            </a:r>
            <a:r>
              <a:rPr lang="hu-HU" dirty="0" smtClean="0"/>
              <a:t>ájus 10.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0327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>
          <a:xfrm>
            <a:off x="107504" y="1412776"/>
            <a:ext cx="8928992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hu-HU" sz="1600" dirty="0" smtClean="0"/>
          </a:p>
          <a:p>
            <a:pPr algn="just"/>
            <a:endParaRPr lang="hu-HU" sz="1600" dirty="0" smtClean="0"/>
          </a:p>
          <a:p>
            <a:endParaRPr lang="hu-HU" sz="16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hu-HU" sz="16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02636" y="985292"/>
            <a:ext cx="8229600" cy="854968"/>
          </a:xfrm>
        </p:spPr>
        <p:txBody>
          <a:bodyPr>
            <a:normAutofit fontScale="90000"/>
          </a:bodyPr>
          <a:lstStyle/>
          <a:p>
            <a:r>
              <a:rPr lang="hu-HU" sz="3100" dirty="0" smtClean="0"/>
              <a:t>KAP átmeneti évek </a:t>
            </a:r>
            <a:r>
              <a:rPr lang="hu-HU" sz="3100" dirty="0"/>
              <a:t>intézkedései –</a:t>
            </a:r>
            <a:br>
              <a:rPr lang="hu-HU" sz="3100" dirty="0"/>
            </a:br>
            <a:r>
              <a:rPr lang="hu-HU" sz="3100" dirty="0"/>
              <a:t>Új AKG és ÖKO felhívások </a:t>
            </a:r>
            <a:r>
              <a:rPr lang="hu-HU" sz="3100" dirty="0" smtClean="0"/>
              <a:t>meghirdetése </a:t>
            </a:r>
            <a:endParaRPr lang="hu-HU" dirty="0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37727" y="2112571"/>
            <a:ext cx="8435280" cy="4464497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4600" b="1" dirty="0" smtClean="0"/>
              <a:t>A felhívások </a:t>
            </a:r>
            <a:r>
              <a:rPr lang="hu-HU" sz="4600" b="1" dirty="0"/>
              <a:t>meghirdetésének indokoltsága</a:t>
            </a:r>
            <a:endParaRPr lang="hu-HU" sz="4600" b="1" dirty="0" smtClean="0"/>
          </a:p>
          <a:p>
            <a:pPr marL="615950" lvl="1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4600" dirty="0" smtClean="0"/>
              <a:t>AKG15, AKG16 és ÖKO15 támogatások </a:t>
            </a:r>
            <a:r>
              <a:rPr lang="hu-HU" sz="4600" dirty="0"/>
              <a:t>2021. december </a:t>
            </a:r>
            <a:r>
              <a:rPr lang="hu-HU" sz="4600" dirty="0" smtClean="0"/>
              <a:t>31. napjával, egyszerre zárultak</a:t>
            </a:r>
            <a:r>
              <a:rPr lang="hu-HU" sz="4600" dirty="0"/>
              <a:t>;</a:t>
            </a:r>
          </a:p>
          <a:p>
            <a:pPr marL="615950" lvl="1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4600" dirty="0"/>
              <a:t>2022-től – AKG és ÖKO esetén együttesen – közel 800 ezer hektár területen, 15.000 gazdálkodó támogatási jogosultsága </a:t>
            </a:r>
            <a:r>
              <a:rPr lang="hu-HU" sz="4600" dirty="0" smtClean="0"/>
              <a:t>szűnt volna </a:t>
            </a:r>
            <a:r>
              <a:rPr lang="hu-HU" sz="4600" dirty="0"/>
              <a:t>meg; </a:t>
            </a:r>
          </a:p>
          <a:p>
            <a:pPr marL="615950" lvl="1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4600" dirty="0"/>
              <a:t>a Stratégiai Terv </a:t>
            </a:r>
            <a:r>
              <a:rPr lang="hu-HU" sz="4600" dirty="0" smtClean="0"/>
              <a:t>intézkedései leghamarabb </a:t>
            </a:r>
            <a:r>
              <a:rPr lang="hu-HU" sz="4600" dirty="0"/>
              <a:t>2023-tól lesznek elérhetőek.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endParaRPr lang="hu-HU" sz="43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4600" b="1" dirty="0"/>
              <a:t>A Kormány által megemelt nemzeti kiegészítő forrásnak köszönhetően már az átmeneti </a:t>
            </a:r>
            <a:r>
              <a:rPr lang="hu-HU" sz="4600" b="1" dirty="0" smtClean="0"/>
              <a:t>időszakban - </a:t>
            </a:r>
            <a:r>
              <a:rPr lang="hu-HU" sz="4600" b="1" dirty="0"/>
              <a:t>megemelt egységköltségekkel </a:t>
            </a:r>
            <a:r>
              <a:rPr lang="hu-HU" sz="4600" b="1" dirty="0" smtClean="0"/>
              <a:t>- lehetőség </a:t>
            </a:r>
            <a:r>
              <a:rPr lang="hu-HU" sz="4600" b="1" dirty="0"/>
              <a:t>nyílt új pályázati felhívások </a:t>
            </a:r>
            <a:r>
              <a:rPr lang="hu-HU" sz="4600" b="1" dirty="0" smtClean="0"/>
              <a:t>meghirdetésére:</a:t>
            </a:r>
          </a:p>
          <a:p>
            <a:pPr marL="622300">
              <a:lnSpc>
                <a:spcPct val="120000"/>
              </a:lnSpc>
              <a:spcBef>
                <a:spcPts val="0"/>
              </a:spcBef>
            </a:pPr>
            <a:r>
              <a:rPr lang="hu-HU" sz="4600" dirty="0" smtClean="0"/>
              <a:t>2021 </a:t>
            </a:r>
            <a:r>
              <a:rPr lang="hu-HU" sz="4600" dirty="0"/>
              <a:t>őszén új, 2022-től induló </a:t>
            </a:r>
            <a:r>
              <a:rPr lang="hu-HU" sz="4600" dirty="0" smtClean="0"/>
              <a:t>– VP szabályrendszere szerinti – 3 </a:t>
            </a:r>
            <a:r>
              <a:rPr lang="hu-HU" sz="4600" dirty="0"/>
              <a:t>éves AKG és ÖKO felhívás </a:t>
            </a:r>
            <a:r>
              <a:rPr lang="hu-HU" sz="4600" dirty="0" smtClean="0"/>
              <a:t>került </a:t>
            </a:r>
            <a:r>
              <a:rPr lang="hu-HU" sz="4600" dirty="0"/>
              <a:t>meghirdetésre, </a:t>
            </a:r>
            <a:r>
              <a:rPr lang="hu-HU" sz="4600" dirty="0" smtClean="0"/>
              <a:t>amelyet a tervek szerint 2025-től </a:t>
            </a:r>
            <a:r>
              <a:rPr lang="hu-HU" sz="4600" dirty="0"/>
              <a:t>új </a:t>
            </a:r>
            <a:r>
              <a:rPr lang="hu-HU" sz="4600" dirty="0" smtClean="0"/>
              <a:t>– de már </a:t>
            </a:r>
            <a:r>
              <a:rPr lang="hu-HU" sz="4600" dirty="0"/>
              <a:t>a Stratégiai Terv szabályrendszere szerinti – felhívás </a:t>
            </a:r>
            <a:r>
              <a:rPr lang="hu-HU" sz="4600" dirty="0" smtClean="0"/>
              <a:t>követ. </a:t>
            </a:r>
          </a:p>
          <a:p>
            <a:pPr marL="615950" lvl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hu-HU" sz="43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4600" b="1" dirty="0"/>
              <a:t>A felhívások meghirdetésével elérni kívánt cél:</a:t>
            </a:r>
          </a:p>
          <a:p>
            <a:pPr marL="622300" algn="just">
              <a:lnSpc>
                <a:spcPct val="120000"/>
              </a:lnSpc>
              <a:spcBef>
                <a:spcPts val="0"/>
              </a:spcBef>
            </a:pPr>
            <a:r>
              <a:rPr lang="hu-HU" sz="4600" dirty="0"/>
              <a:t>AKG és ÖKO intézkedések </a:t>
            </a:r>
            <a:r>
              <a:rPr lang="hu-HU" sz="4600" dirty="0" smtClean="0"/>
              <a:t>folytatása, a </a:t>
            </a:r>
            <a:r>
              <a:rPr lang="hu-HU" sz="4600" dirty="0"/>
              <a:t>támogatások folytonosságának biztosítsa;</a:t>
            </a:r>
          </a:p>
          <a:p>
            <a:pPr marL="622300" algn="just">
              <a:lnSpc>
                <a:spcPct val="120000"/>
              </a:lnSpc>
              <a:spcBef>
                <a:spcPts val="0"/>
              </a:spcBef>
            </a:pPr>
            <a:r>
              <a:rPr lang="hu-HU" sz="4600" dirty="0" smtClean="0"/>
              <a:t>A </a:t>
            </a:r>
            <a:r>
              <a:rPr lang="hu-HU" sz="4600" dirty="0"/>
              <a:t>támogatásokba bevont területek nagyságának és a kedvezményezettek számának jelentős növelése;</a:t>
            </a:r>
          </a:p>
          <a:p>
            <a:pPr marL="622300" algn="just">
              <a:lnSpc>
                <a:spcPct val="120000"/>
              </a:lnSpc>
              <a:spcBef>
                <a:spcPts val="0"/>
              </a:spcBef>
            </a:pPr>
            <a:r>
              <a:rPr lang="hu-HU" sz="4600" dirty="0"/>
              <a:t>A programokban eddig részt nem vett gazdálkodók számára belépési lehetőség biztosítása;</a:t>
            </a:r>
          </a:p>
          <a:p>
            <a:pPr marL="622300" algn="just">
              <a:lnSpc>
                <a:spcPct val="120000"/>
              </a:lnSpc>
              <a:spcBef>
                <a:spcPts val="0"/>
              </a:spcBef>
            </a:pPr>
            <a:r>
              <a:rPr lang="hu-HU" sz="4600" dirty="0"/>
              <a:t>A </a:t>
            </a:r>
            <a:r>
              <a:rPr lang="hu-HU" sz="4600" dirty="0" smtClean="0"/>
              <a:t>támogatási </a:t>
            </a:r>
            <a:r>
              <a:rPr lang="hu-HU" sz="4600" dirty="0"/>
              <a:t>összegek aktualizálása, megemelése </a:t>
            </a:r>
            <a:r>
              <a:rPr lang="hu-HU" sz="4600" dirty="0" smtClean="0"/>
              <a:t>és </a:t>
            </a:r>
            <a:r>
              <a:rPr lang="hu-HU" sz="4600" dirty="0"/>
              <a:t>ezzel a gazdálkodói részvétel további ösztönzése</a:t>
            </a:r>
            <a:r>
              <a:rPr lang="hu-HU" sz="4600" dirty="0" smtClean="0"/>
              <a:t>.</a:t>
            </a:r>
            <a:endParaRPr lang="hu-HU" sz="4600" dirty="0"/>
          </a:p>
        </p:txBody>
      </p:sp>
    </p:spTree>
    <p:extLst>
      <p:ext uri="{BB962C8B-B14F-4D97-AF65-F5344CB8AC3E}">
        <p14:creationId xmlns:p14="http://schemas.microsoft.com/office/powerpoint/2010/main" val="148255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>
          <a:xfrm>
            <a:off x="107504" y="1412776"/>
            <a:ext cx="8928992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hu-HU" sz="1600" dirty="0" smtClean="0"/>
          </a:p>
          <a:p>
            <a:pPr algn="just"/>
            <a:endParaRPr lang="hu-HU" sz="1600" dirty="0" smtClean="0"/>
          </a:p>
          <a:p>
            <a:endParaRPr lang="hu-HU" sz="16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hu-HU" sz="16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00080" y="773832"/>
            <a:ext cx="8229600" cy="854968"/>
          </a:xfrm>
        </p:spPr>
        <p:txBody>
          <a:bodyPr>
            <a:normAutofit/>
          </a:bodyPr>
          <a:lstStyle/>
          <a:p>
            <a:r>
              <a:rPr lang="hu-HU" sz="3100" dirty="0"/>
              <a:t>Tervezés során mérlegelt szempontok</a:t>
            </a:r>
            <a:endParaRPr lang="hu-HU" dirty="0"/>
          </a:p>
        </p:txBody>
      </p:sp>
      <p:sp>
        <p:nvSpPr>
          <p:cNvPr id="7" name="Tartalom helye 2"/>
          <p:cNvSpPr txBox="1">
            <a:spLocks/>
          </p:cNvSpPr>
          <p:nvPr/>
        </p:nvSpPr>
        <p:spPr>
          <a:xfrm>
            <a:off x="457200" y="1600201"/>
            <a:ext cx="8435280" cy="4277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lvl="1" indent="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hu-HU" sz="2200" dirty="0" smtClean="0"/>
              <a:t>Az átmeneti években a VP eddigi szabályrendszere szerint kerülhetnek meghirdetésre a felhívások, mindeközben az új felhívásoknak reagálniuk kell a Stratégiai Terv kapcsán megfogalmazott szükségletekre és hozzá kell járulniuk a „Zöld Megállapodásban” foglalt célok eléréséhez is!</a:t>
            </a:r>
          </a:p>
          <a:p>
            <a:pPr marL="63500" lvl="1" indent="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hu-HU" altLang="hu-HU" sz="2200" b="1" dirty="0" smtClean="0"/>
          </a:p>
          <a:p>
            <a:pPr marL="5715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hu-HU" altLang="hu-HU" sz="2200" b="1" dirty="0" smtClean="0"/>
              <a:t>Tervezés során mérlegelt szempontok:</a:t>
            </a:r>
          </a:p>
          <a:p>
            <a:pPr marL="349250" lvl="1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2200" dirty="0" smtClean="0"/>
              <a:t>Komplex VP módosítás elkerülése – amely a Bizottság részéről gyorsabb jóváhagyási folyamatot és </a:t>
            </a:r>
            <a:r>
              <a:rPr lang="hu-HU" sz="2200" b="1" u="sng" dirty="0" smtClean="0"/>
              <a:t>a felhívások mielőbbi meghirdetését</a:t>
            </a:r>
            <a:r>
              <a:rPr lang="hu-HU" sz="2200" dirty="0" smtClean="0"/>
              <a:t> eredményezte, </a:t>
            </a:r>
          </a:p>
          <a:p>
            <a:pPr marL="349250" lvl="1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2200" dirty="0" smtClean="0"/>
              <a:t>A 2023-tól induló „Zöld felépítmény” </a:t>
            </a:r>
            <a:r>
              <a:rPr lang="hu-HU" sz="2200" i="1" dirty="0" smtClean="0"/>
              <a:t>(</a:t>
            </a:r>
            <a:r>
              <a:rPr lang="hu-HU" sz="2200" i="1" dirty="0" err="1" smtClean="0"/>
              <a:t>kondicionalitás</a:t>
            </a:r>
            <a:r>
              <a:rPr lang="hu-HU" sz="2200" i="1" dirty="0" smtClean="0"/>
              <a:t> és </a:t>
            </a:r>
            <a:r>
              <a:rPr lang="hu-HU" sz="2200" i="1" dirty="0" err="1" smtClean="0"/>
              <a:t>eco-scheme</a:t>
            </a:r>
            <a:r>
              <a:rPr lang="hu-HU" sz="2200" dirty="0" smtClean="0"/>
              <a:t>) rendszerével történő összehangolás, az intézkedések egymásra épülésének biztosítása,</a:t>
            </a:r>
          </a:p>
          <a:p>
            <a:pPr marL="349250" lvl="1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2200" dirty="0" smtClean="0"/>
              <a:t>Természetvédelmi és gazdálkodói érdekek egyidejű figyelembevétele, </a:t>
            </a:r>
          </a:p>
          <a:p>
            <a:pPr marL="349250" lvl="1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2200" dirty="0" smtClean="0"/>
              <a:t>A felhívások egyszerűsítése, illetve az egybetartozó szabályok összerendezése,</a:t>
            </a:r>
          </a:p>
          <a:p>
            <a:pPr marL="349250" lvl="1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2200" dirty="0" smtClean="0"/>
              <a:t>Az egységköltségek, támogatási összegek aktualizálása, emelése; </a:t>
            </a:r>
          </a:p>
          <a:p>
            <a:pPr marL="349250" lvl="1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2200" dirty="0" smtClean="0"/>
              <a:t>A 3 éves kötelezettségvállalási időszak közben lejáró földhasználatok kezelése (NFK, NPI, MNV).</a:t>
            </a:r>
          </a:p>
          <a:p>
            <a:pPr marL="857250" lvl="1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hu-HU" altLang="hu-HU" sz="2200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hu-HU" sz="2200" dirty="0" smtClean="0"/>
              <a:t>A felhívásokban az előírások korábbi rendszere és alapvető struktúrája megmaradt, ugyanakkor – a Stratégiai Terv intézkedéseivel történő összehangolás és az uniós elvárásoknak való megfelelés érdekében – szükséges volt változtatni bizonyos részletszabályokat.  </a:t>
            </a:r>
            <a:endParaRPr lang="hu-HU" sz="2800" dirty="0" smtClean="0"/>
          </a:p>
        </p:txBody>
      </p:sp>
    </p:spTree>
    <p:extLst>
      <p:ext uri="{BB962C8B-B14F-4D97-AF65-F5344CB8AC3E}">
        <p14:creationId xmlns:p14="http://schemas.microsoft.com/office/powerpoint/2010/main" val="2626934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>
          <a:xfrm>
            <a:off x="107504" y="1412776"/>
            <a:ext cx="8928992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hu-HU" sz="1600" dirty="0" smtClean="0"/>
          </a:p>
          <a:p>
            <a:pPr algn="just"/>
            <a:endParaRPr lang="hu-HU" sz="1600" dirty="0" smtClean="0"/>
          </a:p>
          <a:p>
            <a:endParaRPr lang="hu-HU" sz="16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hu-HU" sz="16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319064" y="802600"/>
            <a:ext cx="8229600" cy="854968"/>
          </a:xfrm>
        </p:spPr>
        <p:txBody>
          <a:bodyPr>
            <a:normAutofit fontScale="90000"/>
          </a:bodyPr>
          <a:lstStyle/>
          <a:p>
            <a:r>
              <a:rPr lang="hu-HU" sz="3100" dirty="0"/>
              <a:t>VP4-10.1.1-21 Agrár-környezetgazdálkodási kifizetés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348760" y="4160056"/>
            <a:ext cx="8280920" cy="1323439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hu-H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felhívás célja </a:t>
            </a:r>
            <a:r>
              <a:rPr lang="hu-H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környezettudatos gazdálkodás </a:t>
            </a:r>
            <a:r>
              <a:rPr lang="hu-H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 a </a:t>
            </a:r>
            <a:r>
              <a:rPr lang="hu-H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fenntartható mezőgazdasági </a:t>
            </a:r>
            <a:r>
              <a:rPr lang="hu-H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gyakorlatok elterjedésének ösztönzése, a környezet állapotának megőrzése és javítása. </a:t>
            </a:r>
          </a:p>
          <a:p>
            <a:pPr algn="just"/>
            <a:r>
              <a:rPr lang="hu-H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célok elérése érdekében a gazdálkodók olyan önkéntes vállalásokat tehetnek, amelyeknek pozitív környezeti hozzáadott értékei vannak és amelyek teljesítéséért normatív, vissza nem térítendő, területalapú támogatásban részesülnek.</a:t>
            </a:r>
            <a:endParaRPr lang="hu-H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348760" y="5701397"/>
            <a:ext cx="8280919" cy="338554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Kedvezményezettek: </a:t>
            </a:r>
            <a:r>
              <a:rPr lang="hu-H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aktív mezőgazdasági termelők </a:t>
            </a:r>
          </a:p>
        </p:txBody>
      </p:sp>
      <p:sp>
        <p:nvSpPr>
          <p:cNvPr id="9" name="Téglalap 8"/>
          <p:cNvSpPr/>
          <p:nvPr/>
        </p:nvSpPr>
        <p:spPr>
          <a:xfrm>
            <a:off x="348760" y="1657568"/>
            <a:ext cx="8352928" cy="2308324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fontAlgn="b"/>
            <a:r>
              <a:rPr lang="hu-H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felhívás </a:t>
            </a:r>
            <a:r>
              <a:rPr lang="hu-H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megjelenése: </a:t>
            </a:r>
            <a:r>
              <a:rPr lang="hu-H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2021. </a:t>
            </a:r>
            <a:r>
              <a:rPr lang="hu-H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szeptember 24</a:t>
            </a:r>
            <a:r>
              <a:rPr lang="hu-H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hu-H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"/>
            <a:r>
              <a:rPr lang="hu-H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Támogatási kérelmek benyújtása: </a:t>
            </a:r>
            <a:r>
              <a:rPr lang="hu-H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2021. október 25. - 2021. november 25</a:t>
            </a:r>
            <a:r>
              <a:rPr lang="hu-H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b"/>
            <a:r>
              <a:rPr lang="hu-H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Kötelezettségvállalási időszak: </a:t>
            </a:r>
            <a:r>
              <a:rPr lang="hu-H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u-H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év, </a:t>
            </a:r>
            <a:r>
              <a:rPr lang="hu-H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2022. január 1.- 2024. december 31.</a:t>
            </a:r>
          </a:p>
          <a:p>
            <a:pPr algn="just" fontAlgn="b"/>
            <a:r>
              <a:rPr lang="hu-H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Támogatásba </a:t>
            </a:r>
            <a:r>
              <a:rPr lang="hu-H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bevonni kívánt területnagyság: </a:t>
            </a:r>
            <a:r>
              <a:rPr lang="hu-H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kb. 1,2 millió hektár </a:t>
            </a:r>
            <a:r>
              <a:rPr lang="hu-HU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korábbi 660 ezer hektár helyett</a:t>
            </a:r>
            <a:r>
              <a:rPr lang="hu-HU" sz="1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 fontAlgn="b"/>
            <a:r>
              <a:rPr lang="hu-H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felhívás keretösszege: </a:t>
            </a:r>
            <a:r>
              <a:rPr lang="hu-H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 Mrd Ft </a:t>
            </a:r>
            <a:r>
              <a:rPr lang="hu-HU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korábbi – 5 éves – 293 Mrd Ft helyett) </a:t>
            </a:r>
          </a:p>
          <a:p>
            <a:pPr algn="just" fontAlgn="b"/>
            <a:endParaRPr lang="hu-HU" sz="16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fontAlgn="b">
              <a:buFont typeface="Wingdings" panose="05000000000000000000" pitchFamily="2" charset="2"/>
              <a:buChar char="à"/>
            </a:pPr>
            <a:r>
              <a:rPr lang="hu-H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Az </a:t>
            </a:r>
            <a:r>
              <a:rPr lang="hu-H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új AKG program </a:t>
            </a:r>
            <a:r>
              <a:rPr lang="hu-H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jelentős </a:t>
            </a:r>
            <a:r>
              <a:rPr lang="hu-H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bővülést eredményez az eddigiekhez </a:t>
            </a:r>
            <a:r>
              <a:rPr lang="hu-H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képest!</a:t>
            </a:r>
          </a:p>
          <a:p>
            <a:pPr marL="285750" indent="-285750" algn="just" fontAlgn="b">
              <a:buFont typeface="Wingdings" panose="05000000000000000000" pitchFamily="2" charset="2"/>
              <a:buChar char="à"/>
            </a:pPr>
            <a:endParaRPr lang="hu-H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47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>
          <a:xfrm>
            <a:off x="107504" y="1412776"/>
            <a:ext cx="8928992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hu-HU" sz="1600" dirty="0" smtClean="0"/>
          </a:p>
          <a:p>
            <a:pPr algn="just"/>
            <a:endParaRPr lang="hu-HU" sz="1600" dirty="0" smtClean="0"/>
          </a:p>
          <a:p>
            <a:endParaRPr lang="hu-HU" sz="16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hu-HU" sz="16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85071" y="2276872"/>
            <a:ext cx="8229600" cy="854968"/>
          </a:xfrm>
        </p:spPr>
        <p:txBody>
          <a:bodyPr>
            <a:normAutofit fontScale="90000"/>
          </a:bodyPr>
          <a:lstStyle/>
          <a:p>
            <a:r>
              <a:rPr lang="hu-HU" sz="3100" dirty="0"/>
              <a:t>VP4-10.1.1-21 Agrár-környezetgazdálkodási </a:t>
            </a:r>
            <a:r>
              <a:rPr lang="hu-HU" sz="3100" dirty="0" smtClean="0"/>
              <a:t>kifizetés</a:t>
            </a:r>
            <a:br>
              <a:rPr lang="hu-HU" sz="3100" dirty="0" smtClean="0"/>
            </a:br>
            <a:r>
              <a:rPr lang="hu-HU" sz="3100" dirty="0"/>
              <a:t/>
            </a:r>
            <a:br>
              <a:rPr lang="hu-HU" sz="3100" dirty="0"/>
            </a:br>
            <a:r>
              <a:rPr lang="hu-HU" sz="3100" dirty="0" smtClean="0"/>
              <a:t>Fontosabb változások a korábbi AKG programhoz képest</a:t>
            </a:r>
            <a:endParaRPr lang="hu-HU" dirty="0"/>
          </a:p>
        </p:txBody>
      </p:sp>
      <p:sp>
        <p:nvSpPr>
          <p:cNvPr id="9" name="Téglalap 8"/>
          <p:cNvSpPr/>
          <p:nvPr/>
        </p:nvSpPr>
        <p:spPr>
          <a:xfrm>
            <a:off x="395536" y="4581128"/>
            <a:ext cx="8352928" cy="1815882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 fontAlgn="b">
              <a:buFont typeface="Arial" panose="020B0604020202020204" pitchFamily="34" charset="0"/>
              <a:buChar char="•"/>
            </a:pPr>
            <a:endParaRPr lang="hu-H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"/>
            <a:r>
              <a:rPr lang="hu-H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Új szabály, hogy a </a:t>
            </a:r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gazdálkodók </a:t>
            </a:r>
            <a:r>
              <a:rPr lang="hu-H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2022-ben pénzügyi </a:t>
            </a:r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következmény nélkül kiléphetnek az AKG programból: </a:t>
            </a: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Amennyiben a gazdálkodó valamely tematikus előíráscsoportot érintően nem tudja teljesíteni a támogatási kérelemben megjelölt vállalását és ezen teljes tematikus előíráscsoportra a 2022. évben nem igényel kifizetést, úgy az adott tematikus előíráscsoport – a 2022-es évtől kezdődően – pénzügyi szankció nélkül kizárásra kerül a programból annak teljes időszakára</a:t>
            </a:r>
          </a:p>
          <a:p>
            <a:pPr algn="just" fontAlgn="b"/>
            <a:endParaRPr lang="hu-H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7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-1116632" y="35230"/>
            <a:ext cx="6691104" cy="477038"/>
          </a:xfrm>
        </p:spPr>
        <p:txBody>
          <a:bodyPr>
            <a:normAutofit fontScale="90000"/>
          </a:bodyPr>
          <a:lstStyle/>
          <a:p>
            <a:r>
              <a:rPr lang="hu-HU" sz="3100" dirty="0" smtClean="0"/>
              <a:t/>
            </a:r>
            <a:br>
              <a:rPr lang="hu-HU" sz="3100" dirty="0" smtClean="0"/>
            </a:br>
            <a:r>
              <a:rPr lang="hu-HU" sz="2700" dirty="0" smtClean="0"/>
              <a:t>Támogatási </a:t>
            </a:r>
            <a:r>
              <a:rPr lang="hu-HU" sz="2700" dirty="0"/>
              <a:t>összegek </a:t>
            </a:r>
            <a:r>
              <a:rPr lang="hu-HU" sz="2700" dirty="0" smtClean="0"/>
              <a:t>aktualizálása</a:t>
            </a:r>
            <a:endParaRPr lang="hu-HU" sz="2700" dirty="0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628390"/>
              </p:ext>
            </p:extLst>
          </p:nvPr>
        </p:nvGraphicFramePr>
        <p:xfrm>
          <a:off x="755576" y="1556792"/>
          <a:ext cx="4104456" cy="3803332"/>
        </p:xfrm>
        <a:graphic>
          <a:graphicData uri="http://schemas.openxmlformats.org/drawingml/2006/table">
            <a:tbl>
              <a:tblPr/>
              <a:tblGrid>
                <a:gridCol w="4104456"/>
              </a:tblGrid>
              <a:tr h="125686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Pályázati keret (hatályos ÉFK)</a:t>
                      </a:r>
                      <a:br>
                        <a:rPr lang="hu-HU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</a:br>
                      <a:r>
                        <a:rPr lang="hu-HU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AKG15 + AKG16 </a:t>
                      </a:r>
                      <a:br>
                        <a:rPr lang="hu-HU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</a:br>
                      <a:r>
                        <a:rPr lang="hu-HU" sz="1800" b="0" i="1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kötelezettségvállalási időszak 5/6 év</a:t>
                      </a:r>
                      <a:endParaRPr lang="hu-HU" sz="18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421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 Mrd Ft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164">
                <a:tc>
                  <a:txBody>
                    <a:bodyPr/>
                    <a:lstStyle/>
                    <a:p>
                      <a:pPr algn="ctr" fontAlgn="ctr"/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5686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Pályázati keret </a:t>
                      </a:r>
                      <a:r>
                        <a:rPr lang="hu-HU" sz="1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hu-HU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hatályos ÉFK)</a:t>
                      </a:r>
                      <a:br>
                        <a:rPr lang="hu-HU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</a:br>
                      <a:r>
                        <a:rPr lang="hu-HU" sz="1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ÖKO15</a:t>
                      </a:r>
                      <a:r>
                        <a:rPr lang="hu-HU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hu-HU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</a:br>
                      <a:r>
                        <a:rPr lang="hu-HU" sz="1800" b="0" i="1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kötelezettségvállalási időszak 5/6 év</a:t>
                      </a:r>
                      <a:endParaRPr lang="hu-HU" sz="18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421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 Mrd Ft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929577"/>
              </p:ext>
            </p:extLst>
          </p:nvPr>
        </p:nvGraphicFramePr>
        <p:xfrm>
          <a:off x="107504" y="1052736"/>
          <a:ext cx="7416825" cy="5467398"/>
        </p:xfrm>
        <a:graphic>
          <a:graphicData uri="http://schemas.openxmlformats.org/drawingml/2006/table">
            <a:tbl>
              <a:tblPr/>
              <a:tblGrid>
                <a:gridCol w="1706526"/>
                <a:gridCol w="2428518"/>
                <a:gridCol w="1437387"/>
                <a:gridCol w="1046465"/>
                <a:gridCol w="797929"/>
              </a:tblGrid>
              <a:tr h="71664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Tematikus előíráscsoport megnevezése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Támogatás maximális összege</a:t>
                      </a:r>
                      <a:br>
                        <a:rPr lang="hu-HU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</a:br>
                      <a:r>
                        <a:rPr lang="hu-H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2015-2021</a:t>
                      </a:r>
                      <a:endParaRPr lang="hu-HU" sz="1100" b="0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 dirty="0">
                          <a:solidFill>
                            <a:srgbClr val="FFFF00"/>
                          </a:solidFill>
                          <a:effectLst/>
                          <a:latin typeface="Arial"/>
                        </a:rPr>
                        <a:t>Támogatás maximális összege</a:t>
                      </a:r>
                      <a:br>
                        <a:rPr lang="hu-HU" sz="1100" b="1" i="0" u="none" strike="noStrike" dirty="0">
                          <a:solidFill>
                            <a:srgbClr val="FFFF00"/>
                          </a:solidFill>
                          <a:effectLst/>
                          <a:latin typeface="Arial"/>
                        </a:rPr>
                      </a:br>
                      <a:r>
                        <a:rPr lang="hu-HU" sz="1100" b="1" i="0" u="none" strike="noStrike" dirty="0">
                          <a:solidFill>
                            <a:srgbClr val="FFFF00"/>
                          </a:solidFill>
                          <a:effectLst/>
                          <a:latin typeface="Arial"/>
                        </a:rPr>
                        <a:t>2022-2024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Növekedés mértéke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185761"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(euró/ha/év)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(euró/ha/év)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8576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Horizontális szántó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270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338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76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Horizontális gyep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282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72%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761">
                <a:tc rowSpan="3">
                  <a:txBody>
                    <a:bodyPr/>
                    <a:lstStyle/>
                    <a:p>
                      <a:pPr algn="l" fontAlgn="ctr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Horizontális ültetvény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almatermésűek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958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1095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14%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76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egyéb gyümölcsösök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723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950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31%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76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szőlő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696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1075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54%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76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Horizontális nádas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110%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761">
                <a:tc rowSpan="4">
                  <a:txBody>
                    <a:bodyPr/>
                    <a:lstStyle/>
                    <a:p>
                      <a:pPr algn="l" fontAlgn="ctr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MTÉT szántó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Túzokvédelmi előírásokkal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439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557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27%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76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Kék vércse védelmi előírásokkal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395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497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26%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76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Alföldi madárvédelmi előírásokkal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407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545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34%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2724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Hegy- és dombvidéki madárvédelmi előírásokkal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323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459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42%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2724">
                <a:tc rowSpan="3">
                  <a:txBody>
                    <a:bodyPr/>
                    <a:lstStyle/>
                    <a:p>
                      <a:pPr algn="l" fontAlgn="ctr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Vízvédelmi célú szántó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Erózió-érzékeny területi lehatárolással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292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380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90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Belvíz-érzékeny területi lehatárolással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272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342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26%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2724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Aszály-érzékeny területi lehatárolással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272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342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26%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761">
                <a:tc rowSpan="4">
                  <a:txBody>
                    <a:bodyPr/>
                    <a:lstStyle/>
                    <a:p>
                      <a:pPr algn="l" fontAlgn="ctr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MTÉT gyep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Túzokvédelmi előírásokkal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295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475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61%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76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Alföldi madárvédelmi előírásokkal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183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310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69%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2724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Hegy- és dombvidéki madárvédelmi előírásokkal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352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75%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90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Nappali lepke védelmi előírásokkal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183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351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92%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907"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Vízvédelmi célú gyep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Belvíz-érzékeny területi lehatárolással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323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32%</a:t>
                      </a:r>
                    </a:p>
                  </a:txBody>
                  <a:tcPr marL="8335" marR="8335" marT="8335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7524329" y="2940383"/>
            <a:ext cx="151442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E52929"/>
                </a:solidFill>
              </a:rPr>
              <a:t>AKG esetén átlagosan</a:t>
            </a:r>
          </a:p>
          <a:p>
            <a:pPr algn="ctr"/>
            <a:r>
              <a:rPr lang="hu-HU" dirty="0" smtClean="0">
                <a:solidFill>
                  <a:srgbClr val="E52929"/>
                </a:solidFill>
              </a:rPr>
              <a:t> </a:t>
            </a:r>
            <a:r>
              <a:rPr lang="hu-HU" b="1" dirty="0" smtClean="0">
                <a:solidFill>
                  <a:srgbClr val="E52929"/>
                </a:solidFill>
              </a:rPr>
              <a:t>47 %-kal növekednek </a:t>
            </a:r>
            <a:r>
              <a:rPr lang="hu-HU" dirty="0" smtClean="0">
                <a:solidFill>
                  <a:srgbClr val="E52929"/>
                </a:solidFill>
              </a:rPr>
              <a:t>a támogatási összegek </a:t>
            </a:r>
          </a:p>
          <a:p>
            <a:pPr algn="ctr"/>
            <a:endParaRPr lang="hu-HU" sz="1000" dirty="0">
              <a:solidFill>
                <a:srgbClr val="E5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028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07504" y="260648"/>
            <a:ext cx="6691104" cy="477038"/>
          </a:xfrm>
        </p:spPr>
        <p:txBody>
          <a:bodyPr>
            <a:normAutofit fontScale="90000"/>
          </a:bodyPr>
          <a:lstStyle/>
          <a:p>
            <a:pPr algn="l"/>
            <a:r>
              <a:rPr lang="hu-HU" sz="2700" dirty="0" smtClean="0"/>
              <a:t>Lejáró </a:t>
            </a:r>
            <a:r>
              <a:rPr lang="hu-HU" sz="2700" dirty="0"/>
              <a:t>földhasználattal érintett </a:t>
            </a:r>
            <a:r>
              <a:rPr lang="hu-HU" sz="2700" dirty="0" smtClean="0"/>
              <a:t/>
            </a:r>
            <a:br>
              <a:rPr lang="hu-HU" sz="2700" dirty="0" smtClean="0"/>
            </a:br>
            <a:r>
              <a:rPr lang="hu-HU" sz="2700" dirty="0" smtClean="0"/>
              <a:t>területek visszavonása</a:t>
            </a:r>
            <a:endParaRPr lang="hu-HU" sz="2700" dirty="0"/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323528" y="1312168"/>
            <a:ext cx="8435280" cy="4277072"/>
          </a:xfrm>
        </p:spPr>
        <p:txBody>
          <a:bodyPr>
            <a:normAutofit/>
          </a:bodyPr>
          <a:lstStyle/>
          <a:p>
            <a:pPr marL="533400" indent="-260350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hu-HU" altLang="hu-HU" sz="1400" dirty="0" smtClean="0"/>
              <a:t>A </a:t>
            </a:r>
            <a:r>
              <a:rPr lang="hu-HU" altLang="hu-HU" sz="1400" dirty="0"/>
              <a:t>földhasználat igazolásáért adható többletpontot eltöröltük, </a:t>
            </a:r>
          </a:p>
          <a:p>
            <a:pPr marL="533400" indent="-260350" algn="just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hu-HU" sz="1400" dirty="0" smtClean="0"/>
              <a:t>A </a:t>
            </a:r>
            <a:r>
              <a:rPr lang="hu-HU" sz="1400" dirty="0"/>
              <a:t>jogszerű földhasználat megléte továbbra is a kifizetés feltétele, de </a:t>
            </a:r>
            <a:r>
              <a:rPr lang="hu-HU" sz="1400" dirty="0" smtClean="0"/>
              <a:t>azt a </a:t>
            </a:r>
            <a:r>
              <a:rPr lang="hu-HU" sz="1400" dirty="0"/>
              <a:t>támogatási kérelem </a:t>
            </a:r>
            <a:r>
              <a:rPr lang="hu-HU" sz="1400" dirty="0" smtClean="0"/>
              <a:t>benyújtásakor nem kellett </a:t>
            </a:r>
            <a:r>
              <a:rPr lang="hu-HU" sz="1400" dirty="0"/>
              <a:t>igazolni; </a:t>
            </a:r>
          </a:p>
          <a:p>
            <a:pPr marL="533400" indent="-2603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hu-HU" sz="1400" dirty="0" smtClean="0"/>
              <a:t>Lejáró földhasználatok kezelése:</a:t>
            </a:r>
            <a:endParaRPr lang="hu-HU" sz="1400" dirty="0"/>
          </a:p>
          <a:p>
            <a:pPr marL="812800" indent="-2540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u-HU" sz="1400" dirty="0" smtClean="0"/>
              <a:t>Amennyiben </a:t>
            </a:r>
            <a:r>
              <a:rPr lang="hu-HU" sz="1400" dirty="0"/>
              <a:t>a támogatást igénylő belépett a programba, viszont </a:t>
            </a:r>
            <a:r>
              <a:rPr lang="hu-HU" sz="1400" dirty="0" smtClean="0"/>
              <a:t>valamely területén a </a:t>
            </a:r>
            <a:r>
              <a:rPr lang="hu-HU" sz="1400" dirty="0"/>
              <a:t>3 éves </a:t>
            </a:r>
            <a:r>
              <a:rPr lang="hu-HU" sz="1400" dirty="0" smtClean="0"/>
              <a:t>támogatási időszak </a:t>
            </a:r>
            <a:r>
              <a:rPr lang="hu-HU" sz="1400" dirty="0"/>
              <a:t>alatt lejár a földhasználat, úgy lehetőséget biztosítunk az adott terület szankció nélküli </a:t>
            </a:r>
            <a:r>
              <a:rPr lang="hu-HU" sz="1400" dirty="0" smtClean="0"/>
              <a:t>kivonására;</a:t>
            </a:r>
            <a:endParaRPr lang="hu-HU" sz="1400" dirty="0"/>
          </a:p>
          <a:p>
            <a:pPr marL="812800" lvl="1" indent="-2540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u-HU" sz="1400" dirty="0" smtClean="0"/>
              <a:t>Szankció nélkül kizárólag a </a:t>
            </a:r>
            <a:r>
              <a:rPr lang="hu-HU" sz="1400" u="sng" dirty="0" smtClean="0"/>
              <a:t>lejáró földhasználattal érintett terület (hrsz.!) </a:t>
            </a:r>
            <a:r>
              <a:rPr lang="hu-HU" sz="1400" dirty="0" smtClean="0"/>
              <a:t>vonható vissza (KET részleges kivonása);</a:t>
            </a:r>
          </a:p>
          <a:p>
            <a:pPr marL="812800" lvl="1" indent="-2540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u-HU" sz="1400" dirty="0" smtClean="0"/>
              <a:t>A visszavonási kérelem benyújtási határideje: </a:t>
            </a:r>
          </a:p>
          <a:p>
            <a:pPr marL="1079500" lvl="1" indent="0" algn="just">
              <a:spcBef>
                <a:spcPts val="0"/>
              </a:spcBef>
              <a:buNone/>
            </a:pPr>
            <a:r>
              <a:rPr lang="hu-HU" sz="1400" dirty="0" smtClean="0"/>
              <a:t>A második év vonatkozásában: 2023. január 15. </a:t>
            </a:r>
          </a:p>
          <a:p>
            <a:pPr marL="1079500" lvl="1" indent="0" algn="just">
              <a:spcBef>
                <a:spcPts val="0"/>
              </a:spcBef>
              <a:buNone/>
            </a:pPr>
            <a:r>
              <a:rPr lang="hu-HU" sz="1400" dirty="0"/>
              <a:t>A harmadik év vonatkozásában: 2024. január 15. </a:t>
            </a:r>
            <a:endParaRPr lang="hu-HU" sz="1400" dirty="0" smtClean="0"/>
          </a:p>
          <a:p>
            <a:pPr marL="812800" lvl="1" indent="-2794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hu-HU" sz="1400" dirty="0" smtClean="0"/>
              <a:t>Speciális szabály: A régi szerződés lejárata és az új szerződés megkötése közötti időszak áthidalását úgy kívánjuk megoldani, </a:t>
            </a:r>
            <a:r>
              <a:rPr lang="hu-HU" sz="1400" dirty="0"/>
              <a:t>hogy </a:t>
            </a:r>
            <a:r>
              <a:rPr lang="hu-HU" sz="1400" dirty="0" smtClean="0"/>
              <a:t>a támogatást igénylők a </a:t>
            </a:r>
            <a:r>
              <a:rPr lang="hu-HU" sz="1400" dirty="0"/>
              <a:t>jogszerű </a:t>
            </a:r>
            <a:r>
              <a:rPr lang="hu-HU" sz="1400" dirty="0" smtClean="0"/>
              <a:t>földhasználatot igazolhatják az NFK, az MNV, </a:t>
            </a:r>
            <a:r>
              <a:rPr lang="hu-HU" sz="1400" dirty="0"/>
              <a:t>vagy a Nemzeti Park Igazgatóság </a:t>
            </a:r>
            <a:r>
              <a:rPr lang="hu-HU" sz="1400" dirty="0" smtClean="0"/>
              <a:t>által kitöltött –  és a felhívás mellékletét képező – igazolással is, a bérleti </a:t>
            </a:r>
            <a:r>
              <a:rPr lang="hu-HU" sz="1400" dirty="0"/>
              <a:t>szerződés lejártát követő 6 </a:t>
            </a:r>
            <a:r>
              <a:rPr lang="hu-HU" sz="1400" dirty="0" smtClean="0"/>
              <a:t>hónapig.</a:t>
            </a:r>
          </a:p>
          <a:p>
            <a:pPr marL="0" indent="0">
              <a:buNone/>
            </a:pPr>
            <a:endParaRPr lang="hu-HU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156356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0" y="260648"/>
            <a:ext cx="6691104" cy="477038"/>
          </a:xfrm>
        </p:spPr>
        <p:txBody>
          <a:bodyPr>
            <a:normAutofit fontScale="90000"/>
          </a:bodyPr>
          <a:lstStyle/>
          <a:p>
            <a:pPr algn="l"/>
            <a:r>
              <a:rPr lang="hu-HU" sz="2700" dirty="0" smtClean="0"/>
              <a:t>További változások</a:t>
            </a:r>
            <a:endParaRPr lang="hu-HU" sz="2700" dirty="0"/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323528" y="1052736"/>
            <a:ext cx="8435280" cy="54006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1800" b="1" dirty="0">
                <a:solidFill>
                  <a:schemeClr val="bg2">
                    <a:lumMod val="50000"/>
                  </a:schemeClr>
                </a:solidFill>
                <a:ea typeface="+mj-ea"/>
              </a:rPr>
              <a:t>El nem telepített ültetvények bevonása a támogatásba, ü</a:t>
            </a:r>
            <a:r>
              <a:rPr lang="hu-HU" altLang="hu-HU" sz="1800" b="1" dirty="0">
                <a:solidFill>
                  <a:schemeClr val="bg2">
                    <a:lumMod val="50000"/>
                  </a:schemeClr>
                </a:solidFill>
                <a:ea typeface="+mj-ea"/>
              </a:rPr>
              <a:t>ltetvények kivágása és újratelepítése</a:t>
            </a:r>
            <a:endParaRPr lang="hu-HU" sz="1800" b="1" dirty="0">
              <a:solidFill>
                <a:schemeClr val="bg2">
                  <a:lumMod val="50000"/>
                </a:schemeClr>
              </a:solidFill>
              <a:ea typeface="+mj-ea"/>
            </a:endParaRPr>
          </a:p>
          <a:p>
            <a:pPr marL="558800" indent="-285750">
              <a:lnSpc>
                <a:spcPct val="120000"/>
              </a:lnSpc>
              <a:spcBef>
                <a:spcPts val="0"/>
              </a:spcBef>
            </a:pPr>
            <a:r>
              <a:rPr lang="hu-HU" altLang="hu-HU" sz="1700" dirty="0"/>
              <a:t>2023. évi EK jogvesztő határidejéig eltelepítésre kerülő ültetvények </a:t>
            </a:r>
            <a:r>
              <a:rPr lang="hu-HU" altLang="hu-HU" sz="1700" dirty="0" smtClean="0"/>
              <a:t>bevonhatóak voltak  </a:t>
            </a:r>
            <a:r>
              <a:rPr lang="hu-HU" altLang="hu-HU" sz="1700" dirty="0"/>
              <a:t>a </a:t>
            </a:r>
            <a:r>
              <a:rPr lang="hu-HU" altLang="hu-HU" sz="1700" dirty="0" smtClean="0"/>
              <a:t>támogatásba</a:t>
            </a:r>
          </a:p>
          <a:p>
            <a:pPr marL="558800" indent="-285750">
              <a:lnSpc>
                <a:spcPct val="120000"/>
              </a:lnSpc>
              <a:spcBef>
                <a:spcPts val="0"/>
              </a:spcBef>
            </a:pPr>
            <a:r>
              <a:rPr lang="hu-HU" sz="1700" dirty="0"/>
              <a:t>Ültetvény kivágására és újratelepítésére </a:t>
            </a:r>
            <a:r>
              <a:rPr lang="hu-HU" sz="1700" dirty="0" smtClean="0"/>
              <a:t>október </a:t>
            </a:r>
            <a:r>
              <a:rPr lang="hu-HU" sz="1700" dirty="0"/>
              <a:t>1.  és március 31.  között </a:t>
            </a:r>
            <a:r>
              <a:rPr lang="hu-HU" sz="1700" dirty="0" smtClean="0"/>
              <a:t>lehetőséget biztosítunk (</a:t>
            </a:r>
            <a:r>
              <a:rPr lang="hu-HU" sz="1700" dirty="0"/>
              <a:t>a kivágott ültetvény és a telepíteni kívánt ültetvény  ültetvénycsoportja nem térhet el </a:t>
            </a:r>
            <a:r>
              <a:rPr lang="hu-HU" sz="1700" dirty="0" smtClean="0"/>
              <a:t>egymástól!)</a:t>
            </a:r>
            <a:endParaRPr lang="hu-HU" sz="17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hu-HU" sz="1800" b="1" dirty="0" smtClean="0">
                <a:solidFill>
                  <a:schemeClr val="bg2">
                    <a:lumMod val="50000"/>
                  </a:schemeClr>
                </a:solidFill>
                <a:ea typeface="+mj-ea"/>
              </a:rPr>
              <a:t>Állatsűrűségi </a:t>
            </a:r>
            <a:r>
              <a:rPr lang="hu-HU" sz="1800" b="1" dirty="0">
                <a:solidFill>
                  <a:schemeClr val="bg2">
                    <a:lumMod val="50000"/>
                  </a:schemeClr>
                </a:solidFill>
                <a:ea typeface="+mj-ea"/>
              </a:rPr>
              <a:t>minimum egységesítése (0,2 ÁE/ha/év)</a:t>
            </a:r>
          </a:p>
          <a:p>
            <a:pPr marL="542925">
              <a:lnSpc>
                <a:spcPct val="120000"/>
              </a:lnSpc>
              <a:spcBef>
                <a:spcPts val="0"/>
              </a:spcBef>
            </a:pPr>
            <a:r>
              <a:rPr lang="hu-HU" sz="1700" dirty="0" err="1"/>
              <a:t>AKG-ban</a:t>
            </a:r>
            <a:r>
              <a:rPr lang="hu-HU" sz="1700" dirty="0"/>
              <a:t> és </a:t>
            </a:r>
            <a:r>
              <a:rPr lang="hu-HU" sz="1700" dirty="0" err="1"/>
              <a:t>ÖKO-ban</a:t>
            </a:r>
            <a:r>
              <a:rPr lang="hu-HU" sz="1700" dirty="0"/>
              <a:t> egységesen 0,2 ÁE/ha/év lesz az elvárt állatsűrűségi </a:t>
            </a:r>
            <a:r>
              <a:rPr lang="hu-HU" sz="1700" dirty="0" smtClean="0"/>
              <a:t>minimum (Amennyiben </a:t>
            </a:r>
            <a:r>
              <a:rPr lang="hu-HU" sz="1700" dirty="0"/>
              <a:t>a támogatást igénylő </a:t>
            </a:r>
            <a:r>
              <a:rPr lang="hu-HU" sz="1700" dirty="0" err="1"/>
              <a:t>AKG-ban</a:t>
            </a:r>
            <a:r>
              <a:rPr lang="hu-HU" sz="1700" dirty="0"/>
              <a:t> és </a:t>
            </a:r>
            <a:r>
              <a:rPr lang="hu-HU" sz="1700" dirty="0" err="1"/>
              <a:t>ÖKO-ban</a:t>
            </a:r>
            <a:r>
              <a:rPr lang="hu-HU" sz="1700" dirty="0"/>
              <a:t> is részt vesz, úgy továbbra is a területek összeszámításával kell teljesíteni az állatsűrűségi minimum </a:t>
            </a:r>
            <a:r>
              <a:rPr lang="hu-HU" sz="1700" dirty="0" smtClean="0"/>
              <a:t>értéket)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hu-HU" sz="1800" b="1" dirty="0">
                <a:solidFill>
                  <a:schemeClr val="bg2">
                    <a:lumMod val="50000"/>
                  </a:schemeClr>
                </a:solidFill>
                <a:ea typeface="+mj-ea"/>
              </a:rPr>
              <a:t>KET és táblák elkülönítési szabályainak pontosítása megtörtént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hu-HU" sz="1800" b="1" dirty="0">
                <a:solidFill>
                  <a:schemeClr val="bg2">
                    <a:lumMod val="50000"/>
                  </a:schemeClr>
                </a:solidFill>
                <a:ea typeface="+mj-ea"/>
              </a:rPr>
              <a:t>Korábbi poligonok feltöltésére lehetőséget biztosítottunk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hu-HU" sz="1800" b="1" dirty="0">
                <a:solidFill>
                  <a:schemeClr val="bg2">
                    <a:lumMod val="50000"/>
                  </a:schemeClr>
                </a:solidFill>
                <a:ea typeface="+mj-ea"/>
              </a:rPr>
              <a:t>Kifizetési kérelmek minden évben történő kötelező benyújtása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1700" dirty="0"/>
              <a:t>A 3 éves kötelezettségvállalási időszakra tekintettel a támogatást igénylőnek</a:t>
            </a:r>
            <a:r>
              <a:rPr lang="hu-HU" sz="1700" u="sng" dirty="0"/>
              <a:t> minden évben</a:t>
            </a:r>
            <a:r>
              <a:rPr lang="hu-HU" sz="1700" dirty="0"/>
              <a:t> szükséges kifizetési igénylést benyújtani (kivéve, ha az intézkedésbe vont valamennyi területén az ültetvény eltelepítése nem történt meg a 2022. évi EK benyújtásának jogvesztő határnapjáig).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hu-HU" altLang="hu-HU" sz="1800" b="1" dirty="0">
                <a:solidFill>
                  <a:schemeClr val="bg2">
                    <a:lumMod val="50000"/>
                  </a:schemeClr>
                </a:solidFill>
                <a:ea typeface="+mj-ea"/>
              </a:rPr>
              <a:t>Kiválasztási szempontrendszert egyszerűsítettük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hu-HU" altLang="hu-HU" sz="1800" b="1" dirty="0" err="1">
                <a:solidFill>
                  <a:schemeClr val="bg2">
                    <a:lumMod val="50000"/>
                  </a:schemeClr>
                </a:solidFill>
                <a:ea typeface="+mj-ea"/>
              </a:rPr>
              <a:t>AÖP-vel</a:t>
            </a:r>
            <a:r>
              <a:rPr lang="hu-HU" altLang="hu-HU" sz="1800" b="1" dirty="0">
                <a:solidFill>
                  <a:schemeClr val="bg2">
                    <a:lumMod val="50000"/>
                  </a:schemeClr>
                </a:solidFill>
                <a:ea typeface="+mj-ea"/>
              </a:rPr>
              <a:t> történő összehangolás miatt egyes előírások kivezetésre, ill. új előírások bevezetésre kerültek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hu-HU" sz="1800" b="1" dirty="0">
                <a:solidFill>
                  <a:schemeClr val="bg2">
                    <a:lumMod val="50000"/>
                  </a:schemeClr>
                </a:solidFill>
                <a:ea typeface="+mj-ea"/>
              </a:rPr>
              <a:t>A támogatható ültetvények életkorát  20 évről 26 évre emeltük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hu-HU" altLang="hu-HU" sz="1800" b="1" dirty="0" err="1">
                <a:solidFill>
                  <a:schemeClr val="bg2">
                    <a:lumMod val="50000"/>
                  </a:schemeClr>
                </a:solidFill>
                <a:ea typeface="+mj-ea"/>
              </a:rPr>
              <a:t>Degresszió</a:t>
            </a:r>
            <a:r>
              <a:rPr lang="hu-HU" altLang="hu-HU" sz="1800" b="1" dirty="0">
                <a:solidFill>
                  <a:schemeClr val="bg2">
                    <a:lumMod val="50000"/>
                  </a:schemeClr>
                </a:solidFill>
                <a:ea typeface="+mj-ea"/>
              </a:rPr>
              <a:t> eltörlésre került: </a:t>
            </a:r>
            <a:r>
              <a:rPr lang="hu-HU" sz="1700" dirty="0" smtClean="0"/>
              <a:t>Minden földhasználati </a:t>
            </a:r>
            <a:r>
              <a:rPr lang="hu-HU" sz="1700" dirty="0"/>
              <a:t>kategória esetében </a:t>
            </a:r>
            <a:r>
              <a:rPr lang="hu-HU" sz="1700" i="1" dirty="0"/>
              <a:t>(szántó esetén is!) </a:t>
            </a:r>
            <a:r>
              <a:rPr lang="hu-HU" sz="1700" dirty="0"/>
              <a:t>100% </a:t>
            </a:r>
            <a:r>
              <a:rPr lang="hu-HU" sz="1700" dirty="0" smtClean="0"/>
              <a:t>a </a:t>
            </a:r>
            <a:r>
              <a:rPr lang="hu-HU" sz="1700" dirty="0"/>
              <a:t>támogatás </a:t>
            </a:r>
            <a:r>
              <a:rPr lang="hu-HU" sz="1700" dirty="0" smtClean="0"/>
              <a:t>intenzitása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hu-HU" altLang="hu-HU" sz="1800" b="1" dirty="0">
                <a:solidFill>
                  <a:schemeClr val="bg2">
                    <a:lumMod val="50000"/>
                  </a:schemeClr>
                </a:solidFill>
                <a:ea typeface="+mj-ea"/>
              </a:rPr>
              <a:t>A vetésszerkezeti </a:t>
            </a:r>
            <a:r>
              <a:rPr lang="hu-HU" altLang="hu-HU" sz="1800" b="1" dirty="0" smtClean="0">
                <a:solidFill>
                  <a:schemeClr val="bg2">
                    <a:lumMod val="50000"/>
                  </a:schemeClr>
                </a:solidFill>
                <a:ea typeface="+mj-ea"/>
              </a:rPr>
              <a:t>előírásokat </a:t>
            </a:r>
            <a:r>
              <a:rPr lang="hu-HU" altLang="hu-HU" sz="1800" b="1" dirty="0">
                <a:solidFill>
                  <a:schemeClr val="bg2">
                    <a:lumMod val="50000"/>
                  </a:schemeClr>
                </a:solidFill>
                <a:ea typeface="+mj-ea"/>
              </a:rPr>
              <a:t>évente, az agrotechnikai előírásokat a kötelezettségvállalási időszak alatt szükséges teljesíteni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hu-HU" altLang="hu-HU" sz="1900" b="1" dirty="0">
                <a:solidFill>
                  <a:schemeClr val="bg2">
                    <a:lumMod val="50000"/>
                  </a:schemeClr>
                </a:solidFill>
                <a:ea typeface="+mj-ea"/>
              </a:rPr>
              <a:t>Első EK előtt végzett tevékenységek bejelentése: </a:t>
            </a:r>
            <a:r>
              <a:rPr lang="hu-HU" altLang="hu-HU" sz="1700" dirty="0"/>
              <a:t>Az első kifizetési kérelem előtt elvégzett zöldtrágyázást, istállótrágya kijuttatását és a területen képződő melléktermékek visszaforgatását az első kifizetési kérelem benyújtását követő 15 napon belül kell </a:t>
            </a:r>
            <a:r>
              <a:rPr lang="hu-HU" altLang="hu-HU" sz="1700" dirty="0" smtClean="0"/>
              <a:t>bejelenteni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52529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08112"/>
          </a:xfrm>
        </p:spPr>
        <p:txBody>
          <a:bodyPr>
            <a:normAutofit/>
          </a:bodyPr>
          <a:lstStyle/>
          <a:p>
            <a:r>
              <a:rPr lang="hu-HU" sz="2800" dirty="0" smtClean="0"/>
              <a:t>AKG21 - benyújtott kérelmek előíráscsoport szerinti megoszlása/döntések</a:t>
            </a:r>
            <a:endParaRPr lang="hu-HU" sz="28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0160416"/>
              </p:ext>
            </p:extLst>
          </p:nvPr>
        </p:nvGraphicFramePr>
        <p:xfrm>
          <a:off x="549994" y="2132856"/>
          <a:ext cx="5174135" cy="31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4142"/>
                <a:gridCol w="1694142"/>
                <a:gridCol w="1785851"/>
              </a:tblGrid>
              <a:tr h="83083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Tematikus Előíráscsoport</a:t>
                      </a:r>
                      <a:endParaRPr lang="hu-H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Kérelemben megadott terület (ha)</a:t>
                      </a:r>
                      <a:endParaRPr lang="hu-H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207708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Horizontális</a:t>
                      </a:r>
                      <a:endParaRPr lang="hu-H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Szántó</a:t>
                      </a:r>
                      <a:endParaRPr lang="hu-H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933 994</a:t>
                      </a:r>
                      <a:endParaRPr lang="hu-H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70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Gyep</a:t>
                      </a:r>
                      <a:endParaRPr lang="hu-H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94 106</a:t>
                      </a:r>
                      <a:endParaRPr lang="hu-HU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70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Ültetvény</a:t>
                      </a:r>
                      <a:endParaRPr lang="hu-H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73 618</a:t>
                      </a:r>
                      <a:endParaRPr lang="hu-HU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70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Nádas</a:t>
                      </a:r>
                      <a:endParaRPr lang="hu-H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2 980</a:t>
                      </a:r>
                      <a:endParaRPr lang="hu-H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708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Zonális</a:t>
                      </a:r>
                      <a:endParaRPr lang="hu-H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MTÉT szántó</a:t>
                      </a:r>
                      <a:endParaRPr lang="hu-H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49 519</a:t>
                      </a:r>
                      <a:endParaRPr lang="hu-H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577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Vízvédelmi célú szántó</a:t>
                      </a:r>
                      <a:endParaRPr lang="hu-H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9 071</a:t>
                      </a:r>
                      <a:endParaRPr lang="hu-H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70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MTÉT gyep</a:t>
                      </a:r>
                      <a:endParaRPr lang="hu-HU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117 644</a:t>
                      </a:r>
                      <a:endParaRPr lang="hu-H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577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Vízvédelmi célú gyep</a:t>
                      </a:r>
                      <a:endParaRPr lang="hu-HU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</a:t>
                      </a:r>
                      <a:endParaRPr lang="hu-H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6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Mindösszesen</a:t>
                      </a:r>
                      <a:endParaRPr lang="hu-H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3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1 281 765</a:t>
                      </a:r>
                      <a:endParaRPr lang="hu-HU" sz="13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rtalom hely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0080968"/>
              </p:ext>
            </p:extLst>
          </p:nvPr>
        </p:nvGraphicFramePr>
        <p:xfrm>
          <a:off x="549994" y="5445224"/>
          <a:ext cx="8229599" cy="860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5942"/>
                <a:gridCol w="1800200"/>
                <a:gridCol w="2120295"/>
                <a:gridCol w="863162"/>
              </a:tblGrid>
              <a:tr h="5468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Felhívás neve</a:t>
                      </a:r>
                      <a:endParaRPr lang="hu-H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" marR="4730" marT="47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Beérkezett kérelmek (db) </a:t>
                      </a:r>
                      <a:endParaRPr lang="hu-H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" marR="4730" marT="47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Támogatott kérelmek (db)</a:t>
                      </a:r>
                      <a:endParaRPr lang="hu-H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" marR="4730" marT="47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Döntések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aránya (%)</a:t>
                      </a:r>
                      <a:endParaRPr lang="hu-H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" marR="4730" marT="47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313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Agrár-környezetgazdálkodási kifizetés</a:t>
                      </a:r>
                      <a:endParaRPr lang="hu-H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" marR="4730" marT="47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</a:t>
                      </a:r>
                      <a:r>
                        <a:rPr lang="hu-H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588</a:t>
                      </a:r>
                      <a:endParaRPr lang="hu-H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" marR="66806" marT="47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16 621</a:t>
                      </a:r>
                      <a:endParaRPr lang="hu-H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" marR="66806" marT="47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</a:t>
                      </a:r>
                      <a:endParaRPr lang="hu-H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0" marR="66806" marT="47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Téglalap 10"/>
          <p:cNvSpPr/>
          <p:nvPr/>
        </p:nvSpPr>
        <p:spPr>
          <a:xfrm>
            <a:off x="5724128" y="2852936"/>
            <a:ext cx="25879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 smtClean="0">
                <a:solidFill>
                  <a:srgbClr val="E52929"/>
                </a:solidFill>
              </a:rPr>
              <a:t>a </a:t>
            </a:r>
            <a:r>
              <a:rPr lang="hu-HU" dirty="0">
                <a:solidFill>
                  <a:srgbClr val="E52929"/>
                </a:solidFill>
              </a:rPr>
              <a:t>korábbi időszakhoz képest mintegy kétszeres, </a:t>
            </a:r>
            <a:r>
              <a:rPr lang="hu-HU" dirty="0" smtClean="0">
                <a:solidFill>
                  <a:srgbClr val="E52929"/>
                </a:solidFill>
              </a:rPr>
              <a:t>azaz több mint </a:t>
            </a:r>
            <a:r>
              <a:rPr lang="hu-HU" b="1" dirty="0">
                <a:solidFill>
                  <a:srgbClr val="E52929"/>
                </a:solidFill>
              </a:rPr>
              <a:t>1,2 millió </a:t>
            </a:r>
            <a:r>
              <a:rPr lang="hu-HU" b="1" dirty="0" smtClean="0">
                <a:solidFill>
                  <a:srgbClr val="E52929"/>
                </a:solidFill>
              </a:rPr>
              <a:t>hektár</a:t>
            </a:r>
            <a:r>
              <a:rPr lang="hu-HU" b="1" dirty="0">
                <a:solidFill>
                  <a:srgbClr val="E52929"/>
                </a:solidFill>
              </a:rPr>
              <a:t> </a:t>
            </a:r>
            <a:r>
              <a:rPr lang="hu-HU" b="1" dirty="0" smtClean="0">
                <a:solidFill>
                  <a:srgbClr val="E52929"/>
                </a:solidFill>
              </a:rPr>
              <a:t>területre érkezett támogatási kérelem</a:t>
            </a:r>
            <a:endParaRPr lang="hu-HU" dirty="0">
              <a:solidFill>
                <a:srgbClr val="E5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00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1560" y="692696"/>
            <a:ext cx="8229600" cy="854968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Vidékfejlesztés </a:t>
            </a:r>
            <a:r>
              <a:rPr lang="hu-HU" sz="2800" b="1" dirty="0"/>
              <a:t>2023-tól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/>
          </a:bodyPr>
          <a:lstStyle/>
          <a:p>
            <a:r>
              <a:rPr lang="hu-HU" sz="1800" dirty="0" smtClean="0"/>
              <a:t>A </a:t>
            </a:r>
            <a:r>
              <a:rPr lang="hu-HU" sz="1800" dirty="0"/>
              <a:t>Közvetlen Kifizetések (I. Pillér) és a Vidékfejlesztési Támogatások (II. Pillér) egy közös tervben, a KAP Stratégiai Tervben kerül kialakításra</a:t>
            </a:r>
            <a:r>
              <a:rPr lang="hu-HU" sz="1800" dirty="0" smtClean="0"/>
              <a:t>.</a:t>
            </a:r>
          </a:p>
          <a:p>
            <a:r>
              <a:rPr lang="hu-HU" sz="1800" dirty="0" smtClean="0"/>
              <a:t>Megmaradt </a:t>
            </a:r>
            <a:r>
              <a:rPr lang="hu-HU" sz="1800" dirty="0"/>
              <a:t>az agrár- és vidéki beruházások támogatási lehetőségének túlsúlya.</a:t>
            </a:r>
          </a:p>
          <a:p>
            <a:r>
              <a:rPr lang="hu-HU" sz="1800" dirty="0"/>
              <a:t>Alapvetően nem változik meg a vidékfejlesztési támogatások struktúrája </a:t>
            </a:r>
            <a:r>
              <a:rPr lang="hu-HU" sz="1800" dirty="0" smtClean="0"/>
              <a:t>sem és az </a:t>
            </a:r>
            <a:r>
              <a:rPr lang="hu-HU" sz="1800" dirty="0"/>
              <a:t>intézkedések szabályai lényegesen rugalmasabbá váltak.</a:t>
            </a:r>
          </a:p>
          <a:p>
            <a:r>
              <a:rPr lang="hu-HU" sz="1800" dirty="0"/>
              <a:t>A fiatal gazdáknak, valamint induló vidéki vállalkozásoknak adható támogatás legfeljebb 100 ezer euróra emelkedik.</a:t>
            </a:r>
          </a:p>
          <a:p>
            <a:r>
              <a:rPr lang="hu-HU" sz="1800" dirty="0"/>
              <a:t>A tagállamoknak 2021-től arra kell törekedniük, hogy a 2014-2020-as időszakhoz képest erőteljesebb környezeti és éghajlati célkitűzést teljesítsenek</a:t>
            </a:r>
            <a:r>
              <a:rPr lang="hu-HU" sz="1800" dirty="0" smtClean="0"/>
              <a:t>.</a:t>
            </a:r>
          </a:p>
          <a:p>
            <a:r>
              <a:rPr lang="hu-HU" sz="1800" dirty="0"/>
              <a:t>Az EMVA források </a:t>
            </a:r>
            <a:r>
              <a:rPr lang="hu-HU" sz="1800" dirty="0" smtClean="0"/>
              <a:t>legalább 5</a:t>
            </a:r>
            <a:r>
              <a:rPr lang="hu-HU" sz="1800" dirty="0"/>
              <a:t>%-át </a:t>
            </a:r>
            <a:r>
              <a:rPr lang="hu-HU" sz="1800" dirty="0" err="1"/>
              <a:t>LEADER-re</a:t>
            </a:r>
            <a:r>
              <a:rPr lang="hu-HU" sz="1800" dirty="0"/>
              <a:t>, legalább 35%-át pedig környezetvédelmi célkitűzésekre kellene fordítani.</a:t>
            </a:r>
          </a:p>
          <a:p>
            <a:r>
              <a:rPr lang="hu-HU" sz="1800" dirty="0"/>
              <a:t>A magyar KAP Stratégiai Terv 2021. december 30-án benyújtásra került az Európai Bizottság részére.</a:t>
            </a:r>
          </a:p>
          <a:p>
            <a:r>
              <a:rPr lang="hu-HU" sz="1800" dirty="0"/>
              <a:t>Az Európai Uniós források mellet 80%-os mértékű nemzeti forrás kiegészítésre kerül sor, ami a VP-ben nemzeti kiegészítő finanszírozás (</a:t>
            </a:r>
            <a:r>
              <a:rPr lang="hu-HU" sz="1800" dirty="0" err="1"/>
              <a:t>top-up</a:t>
            </a:r>
            <a:r>
              <a:rPr lang="hu-HU" sz="1800" dirty="0"/>
              <a:t>) keretében valósul meg.</a:t>
            </a:r>
          </a:p>
          <a:p>
            <a:r>
              <a:rPr lang="hu-HU" sz="1800" dirty="0"/>
              <a:t>A nagyobb forrással 2853 Mrd Ft-ra emelkedik  a keretösszeg több lehetőséget biztosít valamennyi agrárszektorban lévő </a:t>
            </a:r>
            <a:r>
              <a:rPr lang="hu-HU" sz="1800" dirty="0" smtClean="0"/>
              <a:t>szereplőnek</a:t>
            </a:r>
            <a:r>
              <a:rPr lang="hu-H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3018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4"/>
          <p:cNvSpPr txBox="1">
            <a:spLocks noGrp="1"/>
          </p:cNvSpPr>
          <p:nvPr>
            <p:ph type="title"/>
          </p:nvPr>
        </p:nvSpPr>
        <p:spPr>
          <a:xfrm>
            <a:off x="1331640" y="1124744"/>
            <a:ext cx="6666241" cy="5407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3500" tIns="68569" rIns="0" bIns="68569" rtlCol="0" anchor="ctr" anchorCtr="0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hu-HU" altLang="hu-HU" sz="2800" dirty="0">
                <a:solidFill>
                  <a:srgbClr val="EEECE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tervek elfogadási folyamata I.</a:t>
            </a:r>
            <a:endParaRPr lang="hu-HU" sz="2800" dirty="0">
              <a:solidFill>
                <a:srgbClr val="EEECE1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67544" y="1815037"/>
            <a:ext cx="8190680" cy="4290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defTabSz="685800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 Stratégia Terv </a:t>
            </a:r>
            <a:r>
              <a:rPr lang="hu-HU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válik a támogatási rendszer alapjává, amely mindkét pillér támogatási jogcímeinek döntő többségét magába foglalja.</a:t>
            </a:r>
          </a:p>
          <a:p>
            <a:pPr marL="342900" indent="-342900" algn="just" defTabSz="685800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magyar terv </a:t>
            </a:r>
            <a:r>
              <a:rPr lang="hu-HU" sz="2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benyújtási időpontja</a:t>
            </a:r>
            <a:r>
              <a:rPr lang="hu-HU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2021. december 30.</a:t>
            </a:r>
          </a:p>
          <a:p>
            <a:pPr marL="342900" indent="-342900" algn="just" defTabSz="685800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Bizottság </a:t>
            </a:r>
            <a:r>
              <a:rPr lang="hu-HU" sz="2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hónapon belül teheti meg az észrevételeit </a:t>
            </a:r>
            <a:r>
              <a:rPr lang="hu-HU" sz="21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21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</a:t>
            </a:r>
            <a:r>
              <a:rPr lang="hu-HU" sz="21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1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letter</a:t>
            </a:r>
            <a:r>
              <a:rPr lang="hu-HU" sz="21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 defTabSz="685800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terv elfogadására 6 hónap</a:t>
            </a:r>
            <a:r>
              <a:rPr lang="hu-HU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áll majd a Bizottság rendelkezésére (a módosítások elbírálására 3 hónap).</a:t>
            </a:r>
          </a:p>
          <a:p>
            <a:pPr marL="342900" indent="-342900" algn="just" defTabSz="685800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tervet a Bizottság formálisan, </a:t>
            </a:r>
            <a:r>
              <a:rPr lang="hu-HU" sz="2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határozatban hagyja jóvá</a:t>
            </a:r>
            <a:r>
              <a:rPr lang="hu-HU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Részleges elfogadásra korlátozott keretek között van csak lehetőség.</a:t>
            </a:r>
          </a:p>
          <a:p>
            <a:pPr marL="342900" indent="-342900" algn="just" defTabSz="685800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terv </a:t>
            </a:r>
            <a:r>
              <a:rPr lang="hu-HU" sz="2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módosítására évente egyszer </a:t>
            </a:r>
            <a:r>
              <a:rPr lang="hu-HU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lesz lehetőség (+3 extra lehetőség a ciklus alatt).</a:t>
            </a:r>
          </a:p>
        </p:txBody>
      </p:sp>
    </p:spTree>
    <p:extLst>
      <p:ext uri="{BB962C8B-B14F-4D97-AF65-F5344CB8AC3E}">
        <p14:creationId xmlns:p14="http://schemas.microsoft.com/office/powerpoint/2010/main" val="125007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/>
          <p:cNvSpPr txBox="1">
            <a:spLocks/>
          </p:cNvSpPr>
          <p:nvPr/>
        </p:nvSpPr>
        <p:spPr>
          <a:xfrm>
            <a:off x="80803" y="1124744"/>
            <a:ext cx="903649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 altLang="hu-HU" sz="3200" b="1" dirty="0" smtClean="0"/>
              <a:t>A Vidékfejlesztési Program végrehajtása </a:t>
            </a:r>
          </a:p>
          <a:p>
            <a:pPr fontAlgn="auto">
              <a:spcAft>
                <a:spcPts val="0"/>
              </a:spcAft>
              <a:defRPr/>
            </a:pPr>
            <a:r>
              <a:rPr lang="hu-HU" altLang="hu-HU" sz="3200" b="1" dirty="0" smtClean="0"/>
              <a:t>2022. áprilisi adatok szerint</a:t>
            </a:r>
            <a:endParaRPr lang="hu-HU" sz="3200" dirty="0"/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36512" y="2060848"/>
            <a:ext cx="9144000" cy="475252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hu-HU" sz="3400" b="1" dirty="0">
              <a:ea typeface="+mj-ea"/>
            </a:endParaRPr>
          </a:p>
          <a:p>
            <a:pPr algn="just">
              <a:spcBef>
                <a:spcPts val="0"/>
              </a:spcBef>
            </a:pPr>
            <a:endParaRPr lang="hu-HU" sz="2300" dirty="0" smtClean="0"/>
          </a:p>
          <a:p>
            <a:pPr algn="just">
              <a:spcBef>
                <a:spcPts val="0"/>
              </a:spcBef>
            </a:pPr>
            <a:endParaRPr lang="hu-HU" sz="2300" dirty="0"/>
          </a:p>
          <a:p>
            <a:pPr marL="0" indent="0" algn="just">
              <a:spcBef>
                <a:spcPts val="0"/>
              </a:spcBef>
              <a:buNone/>
            </a:pPr>
            <a:endParaRPr lang="hu-HU" sz="2300" dirty="0"/>
          </a:p>
          <a:p>
            <a:pPr marL="0" indent="0" algn="just">
              <a:spcBef>
                <a:spcPts val="0"/>
              </a:spcBef>
              <a:buNone/>
            </a:pPr>
            <a:endParaRPr lang="hu-HU" sz="2300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608194"/>
              </p:ext>
            </p:extLst>
          </p:nvPr>
        </p:nvGraphicFramePr>
        <p:xfrm>
          <a:off x="84667" y="2192868"/>
          <a:ext cx="8925129" cy="4332628"/>
        </p:xfrm>
        <a:graphic>
          <a:graphicData uri="http://schemas.openxmlformats.org/drawingml/2006/table">
            <a:tbl>
              <a:tblPr/>
              <a:tblGrid>
                <a:gridCol w="3371638"/>
                <a:gridCol w="789451"/>
                <a:gridCol w="2084268"/>
                <a:gridCol w="2679772"/>
              </a:tblGrid>
              <a:tr h="3550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hu-H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Megjelent </a:t>
                      </a:r>
                      <a:r>
                        <a:rPr lang="hu-H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felhívások</a:t>
                      </a:r>
                      <a:endParaRPr lang="hu-HU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94474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Állapot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Meghirdetett keretösszeg </a:t>
                      </a:r>
                    </a:p>
                    <a:p>
                      <a:pPr algn="ctr" fontAlgn="ctr"/>
                      <a:r>
                        <a:rPr lang="hu-H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(Mrd Ft)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Keret aránya a VP-hez képest </a:t>
                      </a:r>
                    </a:p>
                    <a:p>
                      <a:pPr algn="ctr" fontAlgn="ctr"/>
                      <a:r>
                        <a:rPr lang="hu-H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(2942,8 Mrd)</a:t>
                      </a:r>
                    </a:p>
                    <a:p>
                      <a:pPr algn="ctr" fontAlgn="ctr"/>
                      <a:endParaRPr lang="hu-H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02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Megjelent felhívás</a:t>
                      </a:r>
                      <a:endParaRPr lang="hu-H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3696,13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125,6%</a:t>
                      </a:r>
                    </a:p>
                    <a:p>
                      <a:pPr algn="ctr" fontAlgn="b"/>
                      <a:endParaRPr lang="hu-HU" sz="14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392">
                <a:tc gridSpan="4"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Ebből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hu-H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778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Lezárt </a:t>
                      </a:r>
                      <a:r>
                        <a:rPr lang="hu-H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felhívás</a:t>
                      </a:r>
                      <a:endParaRPr lang="hu-H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3028,06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102,9 </a:t>
                      </a:r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9392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Nyitott </a:t>
                      </a:r>
                      <a:r>
                        <a:rPr lang="hu-H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felhívás</a:t>
                      </a:r>
                      <a:endParaRPr lang="hu-H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503,21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17,1%</a:t>
                      </a:r>
                      <a:endParaRPr lang="hu-H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525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Egységes kérelemmel benyújtandó</a:t>
                      </a:r>
                      <a:endParaRPr lang="hu-H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154,86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5,3%</a:t>
                      </a:r>
                      <a:endParaRPr lang="hu-H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525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Megjelent, de még nem nyitott pályázat</a:t>
                      </a:r>
                      <a:endParaRPr lang="hu-H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525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Kötelezettségvállalás determinációval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2944,49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853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Kifizetés determinációval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1184,41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40,2 </a:t>
                      </a:r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02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4"/>
          <p:cNvSpPr txBox="1">
            <a:spLocks noGrp="1"/>
          </p:cNvSpPr>
          <p:nvPr>
            <p:ph type="title"/>
          </p:nvPr>
        </p:nvSpPr>
        <p:spPr>
          <a:xfrm>
            <a:off x="1259632" y="1124744"/>
            <a:ext cx="6997757" cy="63474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3500" tIns="68569" rIns="0" bIns="68569" rtlCol="0" anchor="ctr" anchorCtr="0">
            <a:noAutofit/>
          </a:bodyPr>
          <a:lstStyle/>
          <a:p>
            <a:pPr>
              <a:defRPr/>
            </a:pPr>
            <a:r>
              <a:rPr lang="hu-HU" altLang="hu-HU" sz="2800" dirty="0">
                <a:solidFill>
                  <a:srgbClr val="EEECE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tervek elfogadási folyamata II.</a:t>
            </a:r>
            <a:endParaRPr lang="hu-HU" sz="2800" dirty="0">
              <a:solidFill>
                <a:srgbClr val="EEECE1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221456" y="1813861"/>
            <a:ext cx="8436769" cy="4106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85800">
              <a:spcAft>
                <a:spcPts val="450"/>
              </a:spcAft>
            </a:pPr>
            <a:r>
              <a:rPr lang="hu-H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Kockázatok:</a:t>
            </a:r>
          </a:p>
          <a:p>
            <a:pPr marL="342900" indent="-342900" algn="just" defTabSz="685800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elbírálás számos </a:t>
            </a:r>
            <a:r>
              <a:rPr lang="hu-H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szubjektív elemet </a:t>
            </a:r>
            <a:r>
              <a:rPr lang="hu-H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tartalmaz.</a:t>
            </a:r>
          </a:p>
          <a:p>
            <a:pPr marL="342900" indent="-342900" algn="just" defTabSz="685800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 </a:t>
            </a:r>
            <a:r>
              <a:rPr lang="hu-H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400" b="1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clock</a:t>
            </a:r>
            <a:r>
              <a:rPr lang="hu-H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mechanizmus</a:t>
            </a:r>
            <a:r>
              <a:rPr lang="hu-H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 Bizottság észrevételeinek megválaszolásáig a 6 hónapos határidő felfüggesztésre kerül.</a:t>
            </a:r>
          </a:p>
          <a:p>
            <a:pPr marL="342900" indent="-342900" algn="just" defTabSz="685800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gazdasági, társadalmi és környezeti </a:t>
            </a:r>
            <a:r>
              <a:rPr lang="hu-H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célok közötti egyensúly </a:t>
            </a:r>
            <a:r>
              <a:rPr lang="hu-H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indokolatlan mértékben eltolódhat.</a:t>
            </a:r>
          </a:p>
          <a:p>
            <a:pPr marL="342900" indent="-342900" algn="just" defTabSz="685800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idő a nemzeti kormányokat szorítja</a:t>
            </a:r>
            <a:r>
              <a:rPr lang="hu-H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akik komoly felelősséggel bírnak a gazdák felé a 2023-as első kifizetések tekintetében a jogbiztonság megteremtésében.</a:t>
            </a:r>
          </a:p>
          <a:p>
            <a:pPr marL="342900" indent="-342900" algn="just" defTabSz="685800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Kiemelten </a:t>
            </a:r>
            <a:r>
              <a:rPr lang="hu-H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fontos a folyamatos párbeszéd </a:t>
            </a:r>
            <a:r>
              <a:rPr lang="hu-H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folyamatban.</a:t>
            </a:r>
          </a:p>
        </p:txBody>
      </p:sp>
    </p:spTree>
    <p:extLst>
      <p:ext uri="{BB962C8B-B14F-4D97-AF65-F5344CB8AC3E}">
        <p14:creationId xmlns:p14="http://schemas.microsoft.com/office/powerpoint/2010/main" val="158249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4"/>
          <p:cNvSpPr txBox="1">
            <a:spLocks noGrp="1"/>
          </p:cNvSpPr>
          <p:nvPr>
            <p:ph type="title"/>
          </p:nvPr>
        </p:nvSpPr>
        <p:spPr>
          <a:xfrm>
            <a:off x="683568" y="1052736"/>
            <a:ext cx="7933861" cy="63474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3500" tIns="68569" rIns="0" bIns="68569" rtlCol="0" anchor="ctr" anchorCtr="0">
            <a:noAutofit/>
          </a:bodyPr>
          <a:lstStyle/>
          <a:p>
            <a:pPr algn="ctr">
              <a:defRPr/>
            </a:pPr>
            <a:r>
              <a:rPr lang="hu-HU" altLang="hu-HU" sz="3600" dirty="0">
                <a:solidFill>
                  <a:srgbClr val="EEECE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Menetrend</a:t>
            </a:r>
            <a:endParaRPr lang="hu-HU" sz="3600" dirty="0">
              <a:solidFill>
                <a:srgbClr val="EEECE1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rtalom helye 3"/>
          <p:cNvGraphicFramePr>
            <a:graphicFrameLocks noGrp="1"/>
          </p:cNvGraphicFramePr>
          <p:nvPr>
            <p:ph idx="1"/>
          </p:nvPr>
        </p:nvGraphicFramePr>
        <p:xfrm>
          <a:off x="282388" y="1700809"/>
          <a:ext cx="8633012" cy="3832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72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357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hu-HU" sz="1500" i="0" u="none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IDŐPONT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500" i="0" u="none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MÉRFÖLDKŐ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1433">
                <a:tc>
                  <a:txBody>
                    <a:bodyPr/>
                    <a:lstStyle/>
                    <a:p>
                      <a:pPr algn="just"/>
                      <a:r>
                        <a:rPr lang="hu-HU" sz="1500" i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2020. december 17.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hu-HU" sz="1500" i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Megállapodás az</a:t>
                      </a:r>
                      <a:r>
                        <a:rPr lang="hu-HU" sz="1500" i="0" u="non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500" i="0" u="none" kern="12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MFF-ről</a:t>
                      </a:r>
                      <a:r>
                        <a:rPr lang="hu-HU" sz="1500" i="0" u="non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hu-HU" sz="1500" i="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just"/>
                      <a:r>
                        <a:rPr lang="hu-HU" sz="1500" i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2021. január 1.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175" indent="-3175" algn="just"/>
                      <a:r>
                        <a:rPr lang="hu-HU" sz="1500" i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Az új költségvetési ciklus és KAP átmeneti időszak kezdete.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hu-HU" sz="1500" i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2021. június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500" i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Politikai megállapodás a </a:t>
                      </a:r>
                      <a:r>
                        <a:rPr lang="hu-HU" sz="1500" i="0" u="non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KAP-reform</a:t>
                      </a:r>
                      <a:r>
                        <a:rPr lang="hu-HU" sz="1500" i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csomagról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just"/>
                      <a:r>
                        <a:rPr lang="hu-HU" sz="1500" i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2021. december</a:t>
                      </a:r>
                      <a:r>
                        <a:rPr lang="hu-HU" sz="1500" i="0" u="non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6.</a:t>
                      </a:r>
                      <a:endParaRPr lang="hu-HU" sz="1500" i="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hu-HU" sz="1500" i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Az</a:t>
                      </a:r>
                      <a:r>
                        <a:rPr lang="hu-HU" sz="1500" i="0" u="non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alap jogi aktusok megjelenése a Hivatalos Lapban</a:t>
                      </a:r>
                      <a:endParaRPr lang="hu-HU" sz="1500" i="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algn="l"/>
                      <a:r>
                        <a:rPr lang="hu-HU" sz="1500" b="0" i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2021. december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66700" lvl="0" indent="-266700" algn="l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hu-HU" sz="1500" b="0" i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Az uniós végrehajtási jogszabályok elfogadása.</a:t>
                      </a:r>
                    </a:p>
                    <a:p>
                      <a:pPr marL="266700" lvl="0" indent="-266700" algn="l"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hu-HU" sz="1500" b="0" i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 stratégiai tervek véglegesítése és hivatalos benyújtása.</a:t>
                      </a:r>
                      <a:endParaRPr lang="hu-HU" sz="1500" b="0" i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1433">
                <a:tc>
                  <a:txBody>
                    <a:bodyPr/>
                    <a:lstStyle/>
                    <a:p>
                      <a:pPr algn="just"/>
                      <a:r>
                        <a:rPr lang="hu-HU" sz="1500" i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2021. december 31.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1588" algn="just"/>
                      <a:r>
                        <a:rPr lang="hu-HU" sz="1500" i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 tagállami stratégiai tervek benyújtási határideje.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82980">
                <a:tc>
                  <a:txBody>
                    <a:bodyPr/>
                    <a:lstStyle/>
                    <a:p>
                      <a:pPr algn="just"/>
                      <a:r>
                        <a:rPr lang="hu-HU" sz="1500" b="1" i="0" u="non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hu-HU" sz="15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folyamán</a:t>
                      </a:r>
                      <a:endParaRPr lang="hu-HU" sz="1500" b="1" i="0" u="non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4318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hu-HU" sz="1500" b="1" i="0" u="non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 stratégiai terv, majd a nemzeti</a:t>
                      </a:r>
                      <a:r>
                        <a:rPr lang="hu-HU" sz="15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jogszabályok </a:t>
                      </a:r>
                      <a:r>
                        <a:rPr lang="hu-HU" sz="1500" b="1" i="0" u="non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elfogadása.</a:t>
                      </a:r>
                    </a:p>
                    <a:p>
                      <a:pPr marL="4318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hu-HU" sz="15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Az intézményrendszer felkészítése az új szabályrendszerre, informatikai fejlesztések.</a:t>
                      </a:r>
                    </a:p>
                    <a:p>
                      <a:pPr marL="4318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hu-HU" sz="15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 termelők tájékoztatása, felkészítése.</a:t>
                      </a:r>
                      <a:endParaRPr lang="hu-HU" sz="1500" b="1" i="0" u="non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1433">
                <a:tc>
                  <a:txBody>
                    <a:bodyPr/>
                    <a:lstStyle/>
                    <a:p>
                      <a:pPr algn="just"/>
                      <a:r>
                        <a:rPr lang="hu-HU" sz="1500" i="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2023. január 1.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1588" algn="just"/>
                      <a:r>
                        <a:rPr lang="hu-HU" sz="1500" i="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Az új KAP indulása.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98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854968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Zöld programok a KAP Stratégiai Tervben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5164" y="1763688"/>
            <a:ext cx="8213672" cy="5094312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hu-HU" sz="2700" dirty="0" err="1" smtClean="0"/>
              <a:t>Natura</a:t>
            </a:r>
            <a:r>
              <a:rPr lang="hu-HU" sz="2700" dirty="0" smtClean="0"/>
              <a:t> 2000 támogatások erdő és gyepterületeken.</a:t>
            </a:r>
          </a:p>
          <a:p>
            <a:pPr algn="just">
              <a:buFontTx/>
              <a:buChar char="-"/>
            </a:pPr>
            <a:r>
              <a:rPr lang="hu-HU" sz="2700" dirty="0" err="1"/>
              <a:t>Agro-ökológiai</a:t>
            </a:r>
            <a:r>
              <a:rPr lang="hu-HU" sz="2700" dirty="0"/>
              <a:t> </a:t>
            </a:r>
            <a:r>
              <a:rPr lang="hu-HU" sz="2700" dirty="0" smtClean="0"/>
              <a:t>alapprogram.</a:t>
            </a:r>
          </a:p>
          <a:p>
            <a:pPr algn="just">
              <a:buFontTx/>
              <a:buChar char="-"/>
            </a:pPr>
            <a:r>
              <a:rPr lang="hu-HU" sz="2700" dirty="0" smtClean="0"/>
              <a:t>Génmegőrzés támogatása növény és állatfajok esetében egyaránt.</a:t>
            </a:r>
          </a:p>
          <a:p>
            <a:pPr algn="just">
              <a:buFontTx/>
              <a:buChar char="-"/>
            </a:pPr>
            <a:r>
              <a:rPr lang="hu-HU" sz="2700" dirty="0" smtClean="0"/>
              <a:t>Állatjólét valamennyi mezőgazdasági állatfaj esetében.</a:t>
            </a:r>
          </a:p>
          <a:p>
            <a:pPr algn="just">
              <a:buFontTx/>
              <a:buChar char="-"/>
            </a:pPr>
            <a:r>
              <a:rPr lang="hu-HU" sz="2700" dirty="0" smtClean="0"/>
              <a:t>Nem termelő beruházások fenntartással.</a:t>
            </a:r>
          </a:p>
          <a:p>
            <a:pPr algn="just">
              <a:buFontTx/>
              <a:buChar char="-"/>
            </a:pPr>
            <a:r>
              <a:rPr lang="hu-HU" sz="2700" dirty="0" smtClean="0"/>
              <a:t>Erdészeti ágazat kiemelt fejlesztése.</a:t>
            </a:r>
          </a:p>
          <a:p>
            <a:pPr algn="just">
              <a:buFontTx/>
              <a:buChar char="-"/>
            </a:pPr>
            <a:r>
              <a:rPr lang="hu-HU" sz="2700" dirty="0" smtClean="0"/>
              <a:t>AKG és ÖKO támogatások a megismert magasabb egységköltségekkel.</a:t>
            </a:r>
          </a:p>
          <a:p>
            <a:pPr algn="just">
              <a:buFontTx/>
              <a:buChar char="-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89442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854968"/>
          </a:xfrm>
        </p:spPr>
        <p:txBody>
          <a:bodyPr>
            <a:normAutofit/>
          </a:bodyPr>
          <a:lstStyle/>
          <a:p>
            <a:r>
              <a:rPr lang="hu-HU" sz="2800" dirty="0" smtClean="0"/>
              <a:t>AKG támogatás a KAP Stratégiai Tervben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13792" y="1772816"/>
            <a:ext cx="8316416" cy="4797152"/>
          </a:xfrm>
        </p:spPr>
        <p:txBody>
          <a:bodyPr>
            <a:noAutofit/>
          </a:bodyPr>
          <a:lstStyle/>
          <a:p>
            <a:r>
              <a:rPr lang="hu-HU" sz="2000" dirty="0"/>
              <a:t>Folytatódik a 2022-ben megismert emelet egységköltségekkel az Agrár-környezetgazdálkodási kifizetés (AKG).</a:t>
            </a:r>
          </a:p>
          <a:p>
            <a:r>
              <a:rPr lang="hu-HU" sz="2000" dirty="0"/>
              <a:t>Az Ökológiai gazdálkodás támogatása (ÖKO) is a megnövelt egységköltségekkel folytatódik.</a:t>
            </a:r>
          </a:p>
          <a:p>
            <a:r>
              <a:rPr lang="hu-HU" sz="2000" dirty="0"/>
              <a:t>Továbbra is támogathatóak maradnak a gyepek és szántók is.</a:t>
            </a:r>
          </a:p>
          <a:p>
            <a:r>
              <a:rPr lang="hu-HU" sz="2000" dirty="0"/>
              <a:t>Magasabb környezeti hozzáadott érték, teljesítmény szükséges majd.</a:t>
            </a:r>
          </a:p>
          <a:p>
            <a:pPr marL="0" indent="0" algn="just">
              <a:buNone/>
            </a:pPr>
            <a:endParaRPr lang="hu-HU" sz="2000" dirty="0"/>
          </a:p>
          <a:p>
            <a:pPr marL="0" indent="0" algn="just">
              <a:buNone/>
            </a:pPr>
            <a:r>
              <a:rPr lang="hu-HU" sz="2000" dirty="0" smtClean="0"/>
              <a:t>Az </a:t>
            </a:r>
            <a:r>
              <a:rPr lang="hu-HU" sz="2000" dirty="0"/>
              <a:t>agrár-környezetgazdálkodási kifizetések </a:t>
            </a:r>
            <a:r>
              <a:rPr lang="hu-HU" sz="2000" dirty="0" smtClean="0"/>
              <a:t>előíráscsomagjai </a:t>
            </a:r>
            <a:r>
              <a:rPr lang="hu-HU" sz="2000" dirty="0"/>
              <a:t>közül nyolc kifejezetten a mezőgazdasági művelés alatt álló gyep- és szántóterületekhez kötődő közösségi jelentőségű fajok megőrzését célozza </a:t>
            </a:r>
            <a:r>
              <a:rPr lang="hu-HU" sz="2000" dirty="0" err="1"/>
              <a:t>fajspecifikus</a:t>
            </a:r>
            <a:r>
              <a:rPr lang="hu-HU" sz="2000" dirty="0"/>
              <a:t> előírásokkal a Magas Természeti Értékű Területeken. Mindemellett a többi előíráscsomag is tartalmaz olyan előírásokat, melyek </a:t>
            </a:r>
            <a:r>
              <a:rPr lang="hu-HU" sz="2000" dirty="0" smtClean="0"/>
              <a:t>hozzájárulnak </a:t>
            </a:r>
            <a:r>
              <a:rPr lang="hu-HU" sz="2000" dirty="0"/>
              <a:t>a mezőgazdasági területekhez kapcsolódó élőhelyek és fajok védelméhez, ezáltal elősegítve a kedvezőtlen természetvédelmi helyzetben lévő fajok helyzetének javítását is. </a:t>
            </a:r>
          </a:p>
        </p:txBody>
      </p:sp>
    </p:spTree>
    <p:extLst>
      <p:ext uri="{BB962C8B-B14F-4D97-AF65-F5344CB8AC3E}">
        <p14:creationId xmlns:p14="http://schemas.microsoft.com/office/powerpoint/2010/main" val="364522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Köszönöm megtisztelő figyelmüket!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3153614" y="1484784"/>
          <a:ext cx="5990386" cy="4271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251520" y="2852936"/>
            <a:ext cx="47777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rgbClr val="FEA022">
                    <a:lumMod val="50000"/>
                  </a:srgbClr>
                </a:solidFill>
                <a:latin typeface="Cambria" panose="02040503050406030204" pitchFamily="18" charset="0"/>
              </a:rPr>
              <a:t>Agrárminisztérium</a:t>
            </a:r>
            <a:endParaRPr lang="hu-HU" sz="2000" dirty="0">
              <a:solidFill>
                <a:srgbClr val="FEA022">
                  <a:lumMod val="50000"/>
                </a:srgbClr>
              </a:solidFill>
              <a:latin typeface="Cambria" panose="02040503050406030204" pitchFamily="18" charset="0"/>
            </a:endParaRPr>
          </a:p>
          <a:p>
            <a:pPr algn="ctr"/>
            <a:r>
              <a:rPr lang="hu-HU" sz="2000" dirty="0" smtClean="0">
                <a:solidFill>
                  <a:srgbClr val="FEA022">
                    <a:lumMod val="50000"/>
                  </a:srgbClr>
                </a:solidFill>
                <a:latin typeface="Cambria" panose="02040503050406030204" pitchFamily="18" charset="0"/>
              </a:rPr>
              <a:t>Vidékfejlesztésért </a:t>
            </a:r>
            <a:r>
              <a:rPr lang="hu-HU" sz="2000" dirty="0">
                <a:solidFill>
                  <a:srgbClr val="FEA022">
                    <a:lumMod val="50000"/>
                  </a:srgbClr>
                </a:solidFill>
                <a:latin typeface="Cambria" panose="02040503050406030204" pitchFamily="18" charset="0"/>
              </a:rPr>
              <a:t>Felelős Helyettes </a:t>
            </a:r>
            <a:r>
              <a:rPr lang="hu-HU" sz="2000" dirty="0" smtClean="0">
                <a:solidFill>
                  <a:srgbClr val="FEA022">
                    <a:lumMod val="50000"/>
                  </a:srgbClr>
                </a:solidFill>
                <a:latin typeface="Cambria" panose="02040503050406030204" pitchFamily="18" charset="0"/>
              </a:rPr>
              <a:t>Államtitkárság</a:t>
            </a:r>
            <a:endParaRPr lang="hu-HU" sz="2000" dirty="0">
              <a:solidFill>
                <a:srgbClr val="FEA022">
                  <a:lumMod val="50000"/>
                </a:srgb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74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>
          <a:xfrm>
            <a:off x="107504" y="1412776"/>
            <a:ext cx="8928992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hu-HU" sz="16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hu-HU" sz="16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794656"/>
            <a:ext cx="8229600" cy="854968"/>
          </a:xfrm>
        </p:spPr>
        <p:txBody>
          <a:bodyPr>
            <a:normAutofit/>
          </a:bodyPr>
          <a:lstStyle/>
          <a:p>
            <a:r>
              <a:rPr lang="hu-HU" sz="2800" b="1" dirty="0"/>
              <a:t>KAP átmeneti évek intézkedései, 2021</a:t>
            </a:r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251520" y="1484784"/>
            <a:ext cx="9128820" cy="48965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1500" b="1" u="sng" dirty="0" smtClean="0">
                <a:solidFill>
                  <a:schemeClr val="bg2">
                    <a:lumMod val="50000"/>
                  </a:schemeClr>
                </a:solidFill>
              </a:rPr>
              <a:t>Új felhívások meghirdetése, felhívások újranyitása</a:t>
            </a:r>
          </a:p>
          <a:p>
            <a:pPr fontAlgn="ctr"/>
            <a:r>
              <a:rPr lang="hu-HU" sz="1300" dirty="0" smtClean="0"/>
              <a:t>Ritka </a:t>
            </a:r>
            <a:r>
              <a:rPr lang="hu-HU" sz="1300" dirty="0"/>
              <a:t>és veszélyeztetett növényfajták genetikai erőforrásainak és mikroorganizmusok ex situ </a:t>
            </a:r>
            <a:r>
              <a:rPr lang="hu-HU" sz="1300" dirty="0" smtClean="0"/>
              <a:t>megőrzése (Keretösszeg: 7,2 Mrd)</a:t>
            </a:r>
            <a:endParaRPr lang="hu-HU" sz="1300" dirty="0"/>
          </a:p>
          <a:p>
            <a:pPr fontAlgn="ctr"/>
            <a:r>
              <a:rPr lang="hu-HU" sz="1300" dirty="0" smtClean="0"/>
              <a:t>Az öntözési közösségek együttműködésének támogatása </a:t>
            </a:r>
            <a:r>
              <a:rPr lang="hu-HU" sz="1300" dirty="0"/>
              <a:t>(</a:t>
            </a:r>
            <a:r>
              <a:rPr lang="hu-HU" sz="1300" dirty="0" smtClean="0"/>
              <a:t>Keretösszeg: 2,32 Mrd) </a:t>
            </a:r>
          </a:p>
          <a:p>
            <a:pPr fontAlgn="ctr"/>
            <a:r>
              <a:rPr lang="hu-HU" sz="1300" dirty="0" smtClean="0"/>
              <a:t>Kertészet </a:t>
            </a:r>
            <a:r>
              <a:rPr lang="hu-HU" sz="1300" dirty="0"/>
              <a:t>– ültetvénytelepítés és gyógynövénytermesztés </a:t>
            </a:r>
            <a:r>
              <a:rPr lang="hu-HU" sz="1300" dirty="0" smtClean="0"/>
              <a:t>támogatása (Keretösszeg</a:t>
            </a:r>
            <a:r>
              <a:rPr lang="hu-HU" sz="1300" dirty="0"/>
              <a:t>: </a:t>
            </a:r>
            <a:r>
              <a:rPr lang="hu-HU" sz="1300" dirty="0" smtClean="0"/>
              <a:t>15 Mrd)</a:t>
            </a:r>
            <a:endParaRPr lang="hu-HU" sz="1300" dirty="0"/>
          </a:p>
          <a:p>
            <a:pPr fontAlgn="ctr"/>
            <a:r>
              <a:rPr lang="hu-HU" sz="1300" dirty="0"/>
              <a:t>Állattartó telepek megújításának támogatása (kis állattartók</a:t>
            </a:r>
            <a:r>
              <a:rPr lang="hu-HU" sz="1300" dirty="0" smtClean="0"/>
              <a:t>) </a:t>
            </a:r>
            <a:r>
              <a:rPr lang="hu-HU" sz="1300" dirty="0"/>
              <a:t>(Keretösszeg</a:t>
            </a:r>
            <a:r>
              <a:rPr lang="hu-HU" sz="1300" dirty="0" smtClean="0"/>
              <a:t>: 45 Mrd)</a:t>
            </a:r>
            <a:endParaRPr lang="hu-HU" sz="1300" dirty="0"/>
          </a:p>
          <a:p>
            <a:pPr fontAlgn="ctr"/>
            <a:r>
              <a:rPr lang="hu-HU" sz="1300" dirty="0"/>
              <a:t>Terménytárolók, szárítók, tisztító üzemek fejlesztése (Keretösszeg: </a:t>
            </a:r>
            <a:r>
              <a:rPr lang="hu-HU" sz="1300" dirty="0" smtClean="0"/>
              <a:t>150 Mrd)</a:t>
            </a:r>
            <a:endParaRPr lang="hu-HU" sz="1300" dirty="0"/>
          </a:p>
          <a:p>
            <a:pPr fontAlgn="ctr"/>
            <a:r>
              <a:rPr lang="hu-HU" sz="1300" dirty="0"/>
              <a:t>Külterületi helyi közutak fejlesztése (</a:t>
            </a:r>
            <a:r>
              <a:rPr lang="hu-HU" sz="1300" dirty="0" smtClean="0"/>
              <a:t>Keretösszeg: 100 Mrd)</a:t>
            </a:r>
            <a:endParaRPr lang="hu-HU" sz="1300" dirty="0"/>
          </a:p>
          <a:p>
            <a:pPr fontAlgn="ctr"/>
            <a:r>
              <a:rPr lang="hu-HU" sz="1300" dirty="0"/>
              <a:t>Kertészeti üzemek </a:t>
            </a:r>
            <a:r>
              <a:rPr lang="hu-HU" sz="1300" dirty="0" smtClean="0"/>
              <a:t>megújítása </a:t>
            </a:r>
            <a:r>
              <a:rPr lang="hu-HU" sz="1300" dirty="0"/>
              <a:t>(Keretösszeg: </a:t>
            </a:r>
            <a:r>
              <a:rPr lang="hu-HU" sz="1300" dirty="0" smtClean="0"/>
              <a:t>30 Mrd)</a:t>
            </a:r>
            <a:endParaRPr lang="hu-HU" sz="1300" dirty="0"/>
          </a:p>
          <a:p>
            <a:pPr fontAlgn="ctr"/>
            <a:r>
              <a:rPr lang="hu-HU" sz="1300" dirty="0"/>
              <a:t>Kertészet – Gomba üzemek </a:t>
            </a:r>
            <a:r>
              <a:rPr lang="hu-HU" sz="1300" dirty="0" smtClean="0"/>
              <a:t>fejlesztése </a:t>
            </a:r>
            <a:r>
              <a:rPr lang="hu-HU" sz="1300" dirty="0"/>
              <a:t>(Keretösszeg:</a:t>
            </a:r>
            <a:r>
              <a:rPr lang="hu-HU" sz="1300" dirty="0" smtClean="0"/>
              <a:t> 20 Mrd)</a:t>
            </a:r>
            <a:endParaRPr lang="hu-HU" sz="1300" dirty="0"/>
          </a:p>
          <a:p>
            <a:pPr fontAlgn="ctr"/>
            <a:r>
              <a:rPr lang="hu-HU" sz="1300" dirty="0"/>
              <a:t>Élelmiszeripari üzemek fejlesztése (kis élelmiszer </a:t>
            </a:r>
            <a:r>
              <a:rPr lang="hu-HU" sz="1300" dirty="0" smtClean="0"/>
              <a:t>előállítók) </a:t>
            </a:r>
            <a:r>
              <a:rPr lang="hu-HU" sz="1300" dirty="0"/>
              <a:t>(Keretösszeg: </a:t>
            </a:r>
            <a:r>
              <a:rPr lang="hu-HU" sz="1300" dirty="0" smtClean="0"/>
              <a:t>15 Mrd)</a:t>
            </a:r>
            <a:endParaRPr lang="hu-HU" sz="1300" dirty="0"/>
          </a:p>
          <a:p>
            <a:pPr fontAlgn="ctr"/>
            <a:r>
              <a:rPr lang="hu-HU" sz="1300" dirty="0"/>
              <a:t>Minőségrendszerekhez kapcsolódó tájékoztatás, </a:t>
            </a:r>
            <a:r>
              <a:rPr lang="hu-HU" sz="1300" dirty="0" smtClean="0"/>
              <a:t>promóció </a:t>
            </a:r>
            <a:r>
              <a:rPr lang="hu-HU" sz="1300" dirty="0"/>
              <a:t>(Keretösszeg: </a:t>
            </a:r>
            <a:r>
              <a:rPr lang="hu-HU" sz="1300" dirty="0" smtClean="0"/>
              <a:t>8,71 Mrd)</a:t>
            </a:r>
            <a:endParaRPr lang="hu-HU" sz="1300" dirty="0"/>
          </a:p>
          <a:p>
            <a:pPr fontAlgn="ctr"/>
            <a:r>
              <a:rPr lang="hu-HU" sz="1300" dirty="0"/>
              <a:t>Mezőgazdaság digitális átállásához kapcsolódó precíziós fejlesztések (Keretösszeg: </a:t>
            </a:r>
            <a:r>
              <a:rPr lang="hu-HU" sz="1300" dirty="0" smtClean="0"/>
              <a:t>100</a:t>
            </a:r>
            <a:r>
              <a:rPr lang="hu-HU" sz="1300" dirty="0"/>
              <a:t> </a:t>
            </a:r>
            <a:r>
              <a:rPr lang="hu-HU" sz="1300" dirty="0" smtClean="0"/>
              <a:t>Mrd)</a:t>
            </a:r>
            <a:endParaRPr lang="hu-HU" sz="1300" dirty="0"/>
          </a:p>
          <a:p>
            <a:pPr fontAlgn="ctr"/>
            <a:r>
              <a:rPr lang="hu-HU" sz="1300" dirty="0"/>
              <a:t>Élelmiszeripari üzemek komplex </a:t>
            </a:r>
            <a:r>
              <a:rPr lang="hu-HU" sz="1300" dirty="0" smtClean="0"/>
              <a:t>fejlesztése </a:t>
            </a:r>
            <a:r>
              <a:rPr lang="hu-HU" sz="1300" dirty="0"/>
              <a:t>(Keretösszeg: </a:t>
            </a:r>
            <a:r>
              <a:rPr lang="hu-HU" sz="1300" dirty="0" smtClean="0"/>
              <a:t>320 Mrd)</a:t>
            </a:r>
            <a:endParaRPr lang="hu-HU" sz="1300" dirty="0"/>
          </a:p>
          <a:p>
            <a:pPr fontAlgn="ctr"/>
            <a:r>
              <a:rPr lang="hu-HU" sz="1300" dirty="0"/>
              <a:t>Agrár-környezetgazdálkodási </a:t>
            </a:r>
            <a:r>
              <a:rPr lang="hu-HU" sz="1300" dirty="0" smtClean="0"/>
              <a:t>kifizetés </a:t>
            </a:r>
            <a:r>
              <a:rPr lang="hu-HU" sz="1300" dirty="0"/>
              <a:t>(Keretösszeg: </a:t>
            </a:r>
            <a:r>
              <a:rPr lang="hu-HU" sz="1300" dirty="0" smtClean="0"/>
              <a:t>360 Mrd)</a:t>
            </a:r>
            <a:endParaRPr lang="hu-HU" sz="1300" dirty="0"/>
          </a:p>
          <a:p>
            <a:pPr fontAlgn="ctr"/>
            <a:r>
              <a:rPr lang="hu-HU" sz="1300" dirty="0"/>
              <a:t>Ökológiai gazdálkodásra történő áttérés, ökológiai gazdálkodás </a:t>
            </a:r>
            <a:r>
              <a:rPr lang="hu-HU" sz="1300" dirty="0" smtClean="0"/>
              <a:t>fenntartása </a:t>
            </a:r>
            <a:r>
              <a:rPr lang="hu-HU" sz="1300" dirty="0"/>
              <a:t>(Keretösszeg: </a:t>
            </a:r>
            <a:r>
              <a:rPr lang="hu-HU" sz="1300" dirty="0" smtClean="0"/>
              <a:t>40 Mrd)</a:t>
            </a:r>
            <a:endParaRPr lang="hu-HU" sz="1300" dirty="0"/>
          </a:p>
          <a:p>
            <a:pPr fontAlgn="ctr"/>
            <a:r>
              <a:rPr lang="hu-HU" sz="1300" dirty="0"/>
              <a:t>Takarmány előállító üzemek fejlesztésének </a:t>
            </a:r>
            <a:r>
              <a:rPr lang="hu-HU" sz="1300" dirty="0" smtClean="0"/>
              <a:t>támogatása </a:t>
            </a:r>
            <a:r>
              <a:rPr lang="hu-HU" sz="1300" dirty="0"/>
              <a:t>(Keretösszeg: </a:t>
            </a:r>
            <a:r>
              <a:rPr lang="hu-HU" sz="1300" dirty="0" smtClean="0"/>
              <a:t>50 Mrd)</a:t>
            </a:r>
            <a:endParaRPr lang="hu-HU" sz="1300" dirty="0"/>
          </a:p>
          <a:p>
            <a:pPr fontAlgn="ctr"/>
            <a:r>
              <a:rPr lang="hu-HU" sz="1300" dirty="0"/>
              <a:t>Tavaszi fagykár megelőzésére </a:t>
            </a:r>
            <a:r>
              <a:rPr lang="hu-HU" sz="1300" dirty="0" smtClean="0"/>
              <a:t>szolgáló </a:t>
            </a:r>
            <a:r>
              <a:rPr lang="hu-HU" sz="1300" dirty="0"/>
              <a:t>beruházások </a:t>
            </a:r>
            <a:r>
              <a:rPr lang="hu-HU" sz="1300" dirty="0" smtClean="0"/>
              <a:t>támogatása </a:t>
            </a:r>
            <a:r>
              <a:rPr lang="hu-HU" sz="1300" dirty="0"/>
              <a:t>(Keretösszeg: </a:t>
            </a:r>
            <a:r>
              <a:rPr lang="hu-HU" sz="1300" dirty="0" smtClean="0"/>
              <a:t>5 Mrd)</a:t>
            </a:r>
            <a:endParaRPr lang="hu-HU" sz="1300" dirty="0"/>
          </a:p>
          <a:p>
            <a:pPr fontAlgn="ctr"/>
            <a:r>
              <a:rPr lang="hu-HU" sz="1300" dirty="0" smtClean="0"/>
              <a:t>Védett </a:t>
            </a:r>
            <a:r>
              <a:rPr lang="hu-HU" sz="1300" dirty="0"/>
              <a:t>őshonos és veszélyeztetett mezőgazdasági állatfajták genetikai állományának </a:t>
            </a:r>
            <a:r>
              <a:rPr lang="hu-HU" sz="1300" dirty="0" err="1"/>
              <a:t>in</a:t>
            </a:r>
            <a:r>
              <a:rPr lang="hu-HU" sz="1300" dirty="0"/>
              <a:t> situ </a:t>
            </a:r>
            <a:r>
              <a:rPr lang="hu-HU" sz="1300" dirty="0" smtClean="0"/>
              <a:t>megőrzése </a:t>
            </a:r>
            <a:r>
              <a:rPr lang="hu-HU" sz="1300" dirty="0"/>
              <a:t>(Keretösszeg: </a:t>
            </a:r>
            <a:r>
              <a:rPr lang="hu-HU" sz="1300" dirty="0" smtClean="0"/>
              <a:t>17 Mrd)</a:t>
            </a:r>
            <a:endParaRPr lang="hu-HU" sz="1300" dirty="0"/>
          </a:p>
          <a:p>
            <a:pPr fontAlgn="ctr"/>
            <a:r>
              <a:rPr lang="hu-HU" sz="1300" dirty="0"/>
              <a:t>Nem mezőgazdasági tevékenységek diverzifikációja – Vidéki turizmus </a:t>
            </a:r>
            <a:r>
              <a:rPr lang="hu-HU" sz="1300" dirty="0" smtClean="0"/>
              <a:t>fejlesztése </a:t>
            </a:r>
            <a:r>
              <a:rPr lang="hu-HU" sz="1300" dirty="0"/>
              <a:t>(Keretösszeg: </a:t>
            </a:r>
            <a:r>
              <a:rPr lang="hu-HU" sz="1300" dirty="0" smtClean="0"/>
              <a:t>50 Mrd)</a:t>
            </a:r>
            <a:endParaRPr lang="hu-HU" sz="1300" dirty="0"/>
          </a:p>
          <a:p>
            <a:pPr fontAlgn="ctr"/>
            <a:r>
              <a:rPr lang="hu-HU" sz="1300" dirty="0"/>
              <a:t>Krízisbiztosítási rendszer működésének </a:t>
            </a:r>
            <a:r>
              <a:rPr lang="hu-HU" sz="1300" dirty="0" smtClean="0"/>
              <a:t>támogatása </a:t>
            </a:r>
            <a:r>
              <a:rPr lang="hu-HU" sz="1300" dirty="0"/>
              <a:t>(Keretösszeg: </a:t>
            </a:r>
            <a:r>
              <a:rPr lang="hu-HU" sz="1300" dirty="0" smtClean="0"/>
              <a:t>5 Mrd)</a:t>
            </a:r>
          </a:p>
          <a:p>
            <a:pPr fontAlgn="ctr"/>
            <a:r>
              <a:rPr lang="hu-HU" sz="1300" dirty="0"/>
              <a:t>Állattartó telepi járványvédelem</a:t>
            </a:r>
            <a:r>
              <a:rPr lang="hu-HU" sz="1300" u="sng" dirty="0"/>
              <a:t> újranyitás </a:t>
            </a:r>
            <a:r>
              <a:rPr lang="hu-HU" sz="1300" dirty="0"/>
              <a:t>(Keretösszeg</a:t>
            </a:r>
            <a:r>
              <a:rPr lang="hu-HU" sz="1300" dirty="0" smtClean="0"/>
              <a:t>: 6 </a:t>
            </a:r>
            <a:r>
              <a:rPr lang="hu-HU" sz="1300" dirty="0"/>
              <a:t>Mrd)</a:t>
            </a:r>
          </a:p>
          <a:p>
            <a:pPr fontAlgn="ctr"/>
            <a:r>
              <a:rPr lang="hu-HU" sz="1300" dirty="0" smtClean="0"/>
              <a:t>Állattartó </a:t>
            </a:r>
            <a:r>
              <a:rPr lang="hu-HU" sz="1300" dirty="0"/>
              <a:t>telepek fejlesztésének támogatása </a:t>
            </a:r>
            <a:r>
              <a:rPr lang="hu-HU" sz="1300" u="sng" dirty="0" smtClean="0"/>
              <a:t>újranyitás </a:t>
            </a:r>
            <a:r>
              <a:rPr lang="hu-HU" sz="1300" dirty="0" smtClean="0"/>
              <a:t>(Keretösszeg: 460 Mrd)</a:t>
            </a:r>
          </a:p>
          <a:p>
            <a:pPr fontAlgn="ctr"/>
            <a:r>
              <a:rPr lang="hu-HU" sz="1300" dirty="0" smtClean="0"/>
              <a:t>Borszőlőültetvény telepítés támogatása </a:t>
            </a:r>
            <a:r>
              <a:rPr lang="hu-HU" sz="1300" u="sng" dirty="0" smtClean="0"/>
              <a:t>újranyitás </a:t>
            </a:r>
            <a:r>
              <a:rPr lang="hu-HU" sz="1300" dirty="0"/>
              <a:t>(</a:t>
            </a:r>
            <a:r>
              <a:rPr lang="hu-HU" sz="1300" dirty="0" smtClean="0"/>
              <a:t>Keretösszeg:0,74 </a:t>
            </a:r>
            <a:r>
              <a:rPr lang="hu-HU" sz="1300" dirty="0"/>
              <a:t>Mrd</a:t>
            </a:r>
            <a:r>
              <a:rPr lang="hu-HU" sz="1300" dirty="0" smtClean="0"/>
              <a:t>)</a:t>
            </a:r>
            <a:endParaRPr lang="hu-HU" sz="13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300" b="1" u="sng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126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>
          <a:xfrm>
            <a:off x="107504" y="1412776"/>
            <a:ext cx="8928992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hu-HU" sz="16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hu-HU" sz="16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854968"/>
          </a:xfrm>
        </p:spPr>
        <p:txBody>
          <a:bodyPr>
            <a:noAutofit/>
          </a:bodyPr>
          <a:lstStyle/>
          <a:p>
            <a:r>
              <a:rPr lang="hu-HU" sz="2800" b="1" dirty="0"/>
              <a:t>KAP átmeneti évek intézkedései, </a:t>
            </a:r>
            <a:r>
              <a:rPr lang="hu-HU" sz="2800" b="1" dirty="0" smtClean="0"/>
              <a:t>2022</a:t>
            </a:r>
            <a:endParaRPr lang="hu-HU" sz="2800" b="1" dirty="0"/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107504" y="1628800"/>
            <a:ext cx="9128820" cy="48965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300" b="1" u="sng" dirty="0">
                <a:solidFill>
                  <a:schemeClr val="bg2">
                    <a:lumMod val="50000"/>
                  </a:schemeClr>
                </a:solidFill>
              </a:rPr>
              <a:t>Újranyitásra kerülő felhívások</a:t>
            </a:r>
          </a:p>
          <a:p>
            <a:pPr marL="622300">
              <a:lnSpc>
                <a:spcPct val="110000"/>
              </a:lnSpc>
              <a:spcBef>
                <a:spcPts val="0"/>
              </a:spcBef>
            </a:pPr>
            <a:r>
              <a:rPr lang="hu-HU" sz="1300" dirty="0"/>
              <a:t>Kertészet – ültetvénytelepítés és gyógynövénytermesztés </a:t>
            </a:r>
            <a:r>
              <a:rPr lang="hu-HU" sz="1300" dirty="0" smtClean="0"/>
              <a:t>támogatása (Keretösszeg: 15 Mrd Ft) </a:t>
            </a:r>
            <a:endParaRPr lang="hu-HU" sz="1300" dirty="0" smtClean="0"/>
          </a:p>
          <a:p>
            <a:pPr marL="622300">
              <a:lnSpc>
                <a:spcPct val="110000"/>
              </a:lnSpc>
              <a:spcBef>
                <a:spcPts val="0"/>
              </a:spcBef>
            </a:pPr>
            <a:r>
              <a:rPr lang="hu-HU" sz="1300" dirty="0"/>
              <a:t>Állattartó telepek fejlesztésének támogatása </a:t>
            </a:r>
            <a:r>
              <a:rPr lang="hu-HU" sz="1300" u="sng" dirty="0"/>
              <a:t>újranyitás </a:t>
            </a:r>
            <a:r>
              <a:rPr lang="hu-HU" sz="1300" dirty="0"/>
              <a:t>(Keretösszeg: 460 Mrd</a:t>
            </a:r>
            <a:r>
              <a:rPr lang="hu-HU" sz="1300" dirty="0" smtClean="0"/>
              <a:t>)</a:t>
            </a:r>
            <a:endParaRPr lang="hu-HU" sz="13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300" b="1" u="sng" dirty="0" smtClean="0"/>
              <a:t/>
            </a:r>
            <a:br>
              <a:rPr lang="hu-HU" sz="1300" b="1" u="sng" dirty="0" smtClean="0"/>
            </a:br>
            <a:r>
              <a:rPr lang="hu-HU" sz="1300" b="1" u="sng" dirty="0">
                <a:solidFill>
                  <a:schemeClr val="bg2">
                    <a:lumMod val="50000"/>
                  </a:schemeClr>
                </a:solidFill>
              </a:rPr>
              <a:t>Meghosszabbított felhívások, megemelt támogatási összegekkel </a:t>
            </a:r>
          </a:p>
          <a:p>
            <a:pPr marL="615950" lvl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1300" dirty="0"/>
              <a:t>Tejelő szarvasmarhák állatjóléti támogatása (Keretösszeg: </a:t>
            </a:r>
            <a:r>
              <a:rPr lang="hu-HU" sz="1300" dirty="0" smtClean="0"/>
              <a:t>70 Mrd </a:t>
            </a:r>
            <a:r>
              <a:rPr lang="hu-HU" sz="1300" dirty="0"/>
              <a:t>Ft) </a:t>
            </a:r>
          </a:p>
          <a:p>
            <a:pPr marL="615950" lvl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1300" dirty="0" smtClean="0"/>
              <a:t>Őshonos </a:t>
            </a:r>
            <a:r>
              <a:rPr lang="hu-HU" sz="1300" dirty="0"/>
              <a:t>állatok ex situ, </a:t>
            </a:r>
            <a:r>
              <a:rPr lang="hu-HU" sz="1300" dirty="0" err="1"/>
              <a:t>in</a:t>
            </a:r>
            <a:r>
              <a:rPr lang="hu-HU" sz="1300" dirty="0"/>
              <a:t> vitro génmegőrzése és genetikai tanácsadás (Keretösszeg: </a:t>
            </a:r>
            <a:r>
              <a:rPr lang="hu-HU" sz="1300" dirty="0" smtClean="0"/>
              <a:t>6,25 Mrd </a:t>
            </a:r>
            <a:r>
              <a:rPr lang="hu-HU" sz="1300" dirty="0"/>
              <a:t>Ft) </a:t>
            </a:r>
          </a:p>
          <a:p>
            <a:pPr marL="615950" lvl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1300" dirty="0" smtClean="0"/>
              <a:t>Natura2000 gyep (</a:t>
            </a:r>
            <a:r>
              <a:rPr lang="hu-HU" sz="1300" dirty="0"/>
              <a:t>Keretösszeg: </a:t>
            </a:r>
            <a:r>
              <a:rPr lang="hu-HU" sz="1300" dirty="0" smtClean="0"/>
              <a:t>50 Mrd </a:t>
            </a:r>
            <a:r>
              <a:rPr lang="hu-HU" sz="1300" dirty="0"/>
              <a:t>Ft) </a:t>
            </a:r>
          </a:p>
          <a:p>
            <a:pPr marL="615950" lvl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hu-HU" sz="1300" dirty="0" smtClean="0"/>
          </a:p>
          <a:p>
            <a:pPr marL="0" indent="0">
              <a:buNone/>
            </a:pPr>
            <a:r>
              <a:rPr lang="hu-HU" sz="1300" dirty="0" smtClean="0"/>
              <a:t>Továbbá a </a:t>
            </a:r>
            <a:r>
              <a:rPr lang="hu-HU" sz="1300" dirty="0"/>
              <a:t>legtöbb erdészeti felhívás esetében a támogatási kérelem benyújtási időszakok meghosszabbításra kerültek 2022. év végéig.</a:t>
            </a:r>
          </a:p>
          <a:p>
            <a:pPr marL="622300" fontAlgn="ctr">
              <a:spcBef>
                <a:spcPts val="0"/>
              </a:spcBef>
            </a:pPr>
            <a:r>
              <a:rPr lang="hu-HU" sz="1300" dirty="0" smtClean="0"/>
              <a:t>Erdősítés támogatása (</a:t>
            </a:r>
            <a:r>
              <a:rPr lang="hu-HU" sz="1300" dirty="0"/>
              <a:t>Keretösszeg: 115,37 Mrd Ft) </a:t>
            </a:r>
          </a:p>
          <a:p>
            <a:pPr marL="622300" fontAlgn="ctr">
              <a:spcBef>
                <a:spcPts val="0"/>
              </a:spcBef>
            </a:pPr>
            <a:r>
              <a:rPr lang="hu-HU" sz="1300" dirty="0" smtClean="0"/>
              <a:t>Erdő-környezetvédelmi kifizetések </a:t>
            </a:r>
            <a:r>
              <a:rPr lang="hu-HU" sz="1300" dirty="0"/>
              <a:t>(Keretösszeg: </a:t>
            </a:r>
            <a:r>
              <a:rPr lang="hu-HU" sz="1300" dirty="0" smtClean="0"/>
              <a:t>10,56 Mrd </a:t>
            </a:r>
            <a:r>
              <a:rPr lang="hu-HU" sz="1300" dirty="0"/>
              <a:t>Ft) </a:t>
            </a:r>
          </a:p>
          <a:p>
            <a:pPr marL="622300" fontAlgn="ctr">
              <a:spcBef>
                <a:spcPts val="0"/>
              </a:spcBef>
            </a:pPr>
            <a:r>
              <a:rPr lang="hu-HU" sz="1300" dirty="0" err="1" smtClean="0"/>
              <a:t>Natura</a:t>
            </a:r>
            <a:r>
              <a:rPr lang="hu-HU" sz="1300" dirty="0" smtClean="0"/>
              <a:t> </a:t>
            </a:r>
            <a:r>
              <a:rPr lang="hu-HU" sz="1300" dirty="0"/>
              <a:t>2000 erdőterületeknek nyújtott kompenzációs </a:t>
            </a:r>
            <a:r>
              <a:rPr lang="hu-HU" sz="1300" dirty="0" smtClean="0"/>
              <a:t>kifizetések </a:t>
            </a:r>
            <a:r>
              <a:rPr lang="hu-HU" sz="1300" dirty="0"/>
              <a:t>(Keretösszeg: </a:t>
            </a:r>
            <a:r>
              <a:rPr lang="hu-HU" sz="1300" dirty="0" smtClean="0"/>
              <a:t>40 Mrd </a:t>
            </a:r>
            <a:r>
              <a:rPr lang="hu-HU" sz="1300" dirty="0"/>
              <a:t>Ft) </a:t>
            </a:r>
          </a:p>
          <a:p>
            <a:pPr marL="622300" fontAlgn="ctr">
              <a:spcBef>
                <a:spcPts val="0"/>
              </a:spcBef>
            </a:pPr>
            <a:r>
              <a:rPr lang="hu-HU" sz="1300" dirty="0" smtClean="0"/>
              <a:t>Agrár-erdészeti </a:t>
            </a:r>
            <a:r>
              <a:rPr lang="hu-HU" sz="1300" dirty="0"/>
              <a:t>rendszerek létrehozása (Keretösszeg</a:t>
            </a:r>
            <a:r>
              <a:rPr lang="hu-HU" sz="1300" dirty="0" smtClean="0"/>
              <a:t>: </a:t>
            </a:r>
            <a:r>
              <a:rPr lang="hu-HU" sz="1300" dirty="0"/>
              <a:t>0,32 M</a:t>
            </a:r>
            <a:r>
              <a:rPr lang="hu-HU" sz="1300" dirty="0" smtClean="0"/>
              <a:t>rd </a:t>
            </a:r>
            <a:r>
              <a:rPr lang="hu-HU" sz="1300" dirty="0"/>
              <a:t>Ft) </a:t>
            </a:r>
          </a:p>
          <a:p>
            <a:pPr marL="622300" fontAlgn="ctr">
              <a:spcBef>
                <a:spcPts val="0"/>
              </a:spcBef>
            </a:pPr>
            <a:r>
              <a:rPr lang="hu-HU" sz="1300" dirty="0" smtClean="0"/>
              <a:t>Az </a:t>
            </a:r>
            <a:r>
              <a:rPr lang="hu-HU" sz="1300" dirty="0"/>
              <a:t>erdőgazdálkodási potenciálban okozott erdőkárok megelőzése </a:t>
            </a:r>
            <a:r>
              <a:rPr lang="hu-HU" sz="1300" dirty="0" smtClean="0"/>
              <a:t>(Keretösszeg</a:t>
            </a:r>
            <a:r>
              <a:rPr lang="hu-HU" sz="1300" dirty="0"/>
              <a:t>: </a:t>
            </a:r>
            <a:r>
              <a:rPr lang="hu-HU" sz="1300" dirty="0" smtClean="0"/>
              <a:t>0,23 Mrd </a:t>
            </a:r>
            <a:r>
              <a:rPr lang="hu-HU" sz="1300" dirty="0"/>
              <a:t>Ft) </a:t>
            </a:r>
          </a:p>
          <a:p>
            <a:pPr marL="622300" fontAlgn="ctr">
              <a:spcBef>
                <a:spcPts val="0"/>
              </a:spcBef>
            </a:pPr>
            <a:r>
              <a:rPr lang="hu-HU" sz="1300" dirty="0" smtClean="0"/>
              <a:t>Az </a:t>
            </a:r>
            <a:r>
              <a:rPr lang="hu-HU" sz="1300" dirty="0"/>
              <a:t>erdőgazdálkodási potenciálban okozott erdőkárok </a:t>
            </a:r>
            <a:r>
              <a:rPr lang="hu-HU" sz="1300" dirty="0" smtClean="0"/>
              <a:t>helyreállítása (</a:t>
            </a:r>
            <a:r>
              <a:rPr lang="hu-HU" sz="1300" dirty="0"/>
              <a:t>Keretösszeg: </a:t>
            </a:r>
            <a:r>
              <a:rPr lang="hu-HU" sz="1300" dirty="0" smtClean="0"/>
              <a:t>3,50 Mrd </a:t>
            </a:r>
            <a:r>
              <a:rPr lang="hu-HU" sz="1300" dirty="0"/>
              <a:t>Ft) </a:t>
            </a:r>
          </a:p>
          <a:p>
            <a:pPr marL="622300" fontAlgn="ctr">
              <a:spcBef>
                <a:spcPts val="0"/>
              </a:spcBef>
            </a:pPr>
            <a:r>
              <a:rPr lang="hu-HU" sz="1300" dirty="0" smtClean="0"/>
              <a:t>Az </a:t>
            </a:r>
            <a:r>
              <a:rPr lang="hu-HU" sz="1300" dirty="0"/>
              <a:t>erdei ökoszisztémák ellenálló képességének és környezeti értékének növelését célzó beruházások (Keretösszeg: </a:t>
            </a:r>
            <a:r>
              <a:rPr lang="hu-HU" sz="1300" dirty="0" smtClean="0"/>
              <a:t>8 Mrd </a:t>
            </a:r>
            <a:r>
              <a:rPr lang="hu-HU" sz="1300" dirty="0"/>
              <a:t>Ft) </a:t>
            </a:r>
          </a:p>
          <a:p>
            <a:pPr marL="622300" fontAlgn="ctr">
              <a:spcBef>
                <a:spcPts val="0"/>
              </a:spcBef>
            </a:pPr>
            <a:r>
              <a:rPr lang="hu-HU" sz="1300" dirty="0" smtClean="0"/>
              <a:t>Erdei </a:t>
            </a:r>
            <a:r>
              <a:rPr lang="hu-HU" sz="1300" dirty="0"/>
              <a:t>termelési potenciál mobilizálását szolgáló </a:t>
            </a:r>
            <a:r>
              <a:rPr lang="hu-HU" sz="1300" dirty="0" smtClean="0"/>
              <a:t>tevékenységek </a:t>
            </a:r>
            <a:r>
              <a:rPr lang="hu-HU" sz="1300" dirty="0"/>
              <a:t>(Keretösszeg: </a:t>
            </a:r>
            <a:r>
              <a:rPr lang="hu-HU" sz="1300" dirty="0" smtClean="0"/>
              <a:t>2,13 Mrd </a:t>
            </a:r>
            <a:r>
              <a:rPr lang="hu-HU" sz="1300" dirty="0"/>
              <a:t>Ft) </a:t>
            </a:r>
          </a:p>
          <a:p>
            <a:pPr marL="622300" fontAlgn="ctr">
              <a:spcBef>
                <a:spcPts val="0"/>
              </a:spcBef>
            </a:pPr>
            <a:r>
              <a:rPr lang="hu-HU" sz="1300" dirty="0" smtClean="0"/>
              <a:t>Erdészeti </a:t>
            </a:r>
            <a:r>
              <a:rPr lang="hu-HU" sz="1300" dirty="0"/>
              <a:t>genetikai erőforrások megőrzése (Keretösszeg</a:t>
            </a:r>
            <a:r>
              <a:rPr lang="hu-HU" sz="1300" dirty="0" smtClean="0"/>
              <a:t>: 0,55 </a:t>
            </a:r>
            <a:r>
              <a:rPr lang="hu-HU" sz="1300" dirty="0"/>
              <a:t>Mrd Ft) </a:t>
            </a:r>
          </a:p>
          <a:p>
            <a:pPr marL="622300" fontAlgn="ctr">
              <a:spcBef>
                <a:spcPts val="0"/>
              </a:spcBef>
            </a:pPr>
            <a:r>
              <a:rPr lang="hu-HU" sz="1300" dirty="0" smtClean="0"/>
              <a:t>Erdészeti </a:t>
            </a:r>
            <a:r>
              <a:rPr lang="hu-HU" sz="1300" dirty="0"/>
              <a:t>genetikai erőforrások fejlesztése (Keretösszeg: </a:t>
            </a:r>
            <a:r>
              <a:rPr lang="hu-HU" sz="1300" dirty="0" smtClean="0"/>
              <a:t>1,10 Mrd </a:t>
            </a:r>
            <a:r>
              <a:rPr lang="hu-HU" sz="1300" dirty="0"/>
              <a:t>Ft)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1300" b="1" u="sng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2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2"/>
          <p:cNvSpPr txBox="1">
            <a:spLocks/>
          </p:cNvSpPr>
          <p:nvPr/>
        </p:nvSpPr>
        <p:spPr>
          <a:xfrm>
            <a:off x="107504" y="1412776"/>
            <a:ext cx="8928992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hu-HU" sz="16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hu-HU" sz="16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949288"/>
            <a:ext cx="8229600" cy="854968"/>
          </a:xfrm>
        </p:spPr>
        <p:txBody>
          <a:bodyPr>
            <a:noAutofit/>
          </a:bodyPr>
          <a:lstStyle/>
          <a:p>
            <a:r>
              <a:rPr lang="hu-HU" sz="2800" b="1" dirty="0"/>
              <a:t>KAP átmeneti évek intézkedései, 2022</a:t>
            </a:r>
            <a:br>
              <a:rPr lang="hu-HU" sz="2800" b="1" dirty="0"/>
            </a:br>
            <a:endParaRPr lang="hu-HU" sz="2800" b="1" dirty="0"/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137862" y="1556792"/>
            <a:ext cx="9128820" cy="518457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hu-HU" sz="1600" b="1" u="sng" dirty="0" smtClean="0">
                <a:solidFill>
                  <a:schemeClr val="bg2">
                    <a:lumMod val="50000"/>
                  </a:schemeClr>
                </a:solidFill>
              </a:rPr>
              <a:t>Új felhívások meghirdetése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hu-HU" sz="1300" b="1" dirty="0" smtClean="0"/>
              <a:t>Nem mezőgazdasági tevékenységek diverzifikációja –  Lovas létesítmények fejlesztése</a:t>
            </a:r>
            <a:endParaRPr lang="hu-HU" sz="13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hu-HU" sz="1300" dirty="0" smtClean="0"/>
              <a:t>Benyújtás kezdete: 2022. május 4.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hu-HU" sz="1300" dirty="0" smtClean="0"/>
              <a:t>Támogatás összege, mértéke: Maximum 100 millió Ft, vissza nem térítendő, 50-70 %-os támogatási intenzitás mellett. A felhívás 5 Mrd Ft keretösszegű.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hu-HU" sz="1300" dirty="0" smtClean="0"/>
              <a:t>Önállóan támogatható tevékenység a  fedett lovardák kialakítása, bővítése, felújítása lovas pályával (kizárólag építési tevékenység), önállóan nem támogatható tevékenység többek között a kapcsolódó kiszolgáló egységek, szociális helyiségek kialakítása pl. raktár, büfé helyiség, kialakítása stb.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hu-HU" sz="1300" dirty="0" smtClean="0"/>
              <a:t>Támogatási kérelem benyújtására olyan, vidéki térségekben élő és/vagy működő magánszemélyek és </a:t>
            </a:r>
            <a:r>
              <a:rPr lang="hu-HU" sz="1300" dirty="0" err="1" smtClean="0"/>
              <a:t>mikrovállalkozások</a:t>
            </a:r>
            <a:r>
              <a:rPr lang="hu-HU" sz="1300" dirty="0" smtClean="0"/>
              <a:t> jogosultak, akik/amelyek rendelkeznek a támogatási kérelem benyújtását megelőző 12 hónapban vidéki térségekben lakóhellyel/tartózkodási hellyel/székhellyel/telephellyel, valamint igazolni tudják, hogy a támogatási kérelem benyújtását megelőző 24 hónapban folyamatosan, az Országos Lótenyésztési Információs Rendszerben (OLIR) jegyzett adatok alapján legalább 2 db ló tulajdonosa volt.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hu-HU" sz="1300" dirty="0" smtClean="0"/>
          </a:p>
          <a:p>
            <a:pPr marL="0" indent="0">
              <a:buNone/>
            </a:pPr>
            <a:r>
              <a:rPr lang="hu-HU" sz="1300" b="1" dirty="0" smtClean="0"/>
              <a:t>Kiskérődző </a:t>
            </a:r>
            <a:r>
              <a:rPr lang="hu-HU" sz="1300" b="1" dirty="0"/>
              <a:t>állatjóléti támogatás: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1300" dirty="0"/>
              <a:t>Meghirdetés: 2022. április 8. - 5 Mrd Ft keretösszeggel. </a:t>
            </a:r>
            <a:endParaRPr lang="hu-HU" sz="13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1300" dirty="0"/>
              <a:t>Támogatási kérelmek benyújtására </a:t>
            </a:r>
            <a:r>
              <a:rPr lang="hu-HU" sz="1300" u="sng" dirty="0"/>
              <a:t>2022. május 16. és 2022. június 16. </a:t>
            </a:r>
            <a:r>
              <a:rPr lang="hu-HU" sz="1300" dirty="0"/>
              <a:t>között van lehetőség.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1300" dirty="0"/>
              <a:t>A támogatás kötelezettségvállalási időszak: 2022. július 01 - 2024. december 31-ig tart.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1300" dirty="0" smtClean="0"/>
              <a:t>A </a:t>
            </a:r>
            <a:r>
              <a:rPr lang="hu-HU" sz="1300" dirty="0"/>
              <a:t>támogatás az állattartás fejlesztését célozza meg azáltal, hogy az állatok javát szolgáló szigorú higiéniai és takarmányozási előírásokat teljesítik a gazdálkodók.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u-HU" sz="1300" dirty="0"/>
              <a:t>A támogatást igénylők a felhívás alapján támogatott tevékenységek betartásáért </a:t>
            </a:r>
            <a:r>
              <a:rPr lang="hu-HU" sz="1300" i="1" dirty="0"/>
              <a:t>(körömápolás, belső élősködő fertőzöttség ellenőrzése, külső élősködők, valamint legyek, szúnyogok, nyüvek elleni védekezés és ásványi anyag kiegészítés alkalmazása)</a:t>
            </a:r>
            <a:r>
              <a:rPr lang="hu-HU" sz="1300" dirty="0"/>
              <a:t> 208 eurónak megfelelő forintösszeg/ÁE/év vissza nem térítendő támogatásban részesülhetnek</a:t>
            </a:r>
            <a:r>
              <a:rPr lang="hu-HU" sz="1300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hu-HU" sz="13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1600" b="1" u="sng" dirty="0">
                <a:solidFill>
                  <a:schemeClr val="bg2">
                    <a:lumMod val="50000"/>
                  </a:schemeClr>
                </a:solidFill>
              </a:rPr>
              <a:t>Hamarosan megjelenő vidékfejlesztési támogatások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300" b="1" dirty="0"/>
              <a:t>Méh állatjóléti támogatás: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1300" dirty="0" smtClean="0"/>
              <a:t>Várható megjelenés</a:t>
            </a:r>
            <a:r>
              <a:rPr lang="hu-HU" sz="1300" dirty="0"/>
              <a:t>: 2022. első félévében - 10 Mrd Ft keretösszeggel</a:t>
            </a:r>
            <a:r>
              <a:rPr lang="hu-HU" sz="1300" dirty="0" smtClean="0"/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1300" dirty="0"/>
              <a:t>Kötelezettségvállalási időszak: A tervek szerint 2024. december </a:t>
            </a:r>
            <a:r>
              <a:rPr lang="hu-HU" sz="1300" dirty="0" smtClean="0"/>
              <a:t>31-ig tart</a:t>
            </a:r>
            <a:endParaRPr lang="hu-HU" sz="13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1300" dirty="0" smtClean="0"/>
              <a:t>Kedvezményezettek</a:t>
            </a:r>
            <a:r>
              <a:rPr lang="hu-HU" sz="1300" dirty="0"/>
              <a:t>: Nyilvántartásban szereplő méhészek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hu-HU" sz="1300" dirty="0"/>
              <a:t>Támogatás formája: vissza nem térítendő támogatást. A méz visszahagyására vonatkozó kötelezettség betartása esetén 15 euro/ méhcsalád /év a kifizethető összeg</a:t>
            </a:r>
            <a:r>
              <a:rPr lang="hu-HU" sz="1300" dirty="0" smtClean="0"/>
              <a:t>.</a:t>
            </a:r>
            <a:endParaRPr lang="hu-HU" sz="1300" dirty="0"/>
          </a:p>
        </p:txBody>
      </p:sp>
    </p:spTree>
    <p:extLst>
      <p:ext uri="{BB962C8B-B14F-4D97-AF65-F5344CB8AC3E}">
        <p14:creationId xmlns:p14="http://schemas.microsoft.com/office/powerpoint/2010/main" val="261248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108520" y="188640"/>
            <a:ext cx="3600400" cy="659316"/>
          </a:xfrm>
        </p:spPr>
        <p:txBody>
          <a:bodyPr>
            <a:normAutofit/>
          </a:bodyPr>
          <a:lstStyle/>
          <a:p>
            <a:r>
              <a:rPr lang="hu-HU" sz="2400" b="1" dirty="0" smtClean="0"/>
              <a:t>Eredmények</a:t>
            </a:r>
            <a:endParaRPr lang="hu-HU" sz="2400" b="1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211021"/>
              </p:ext>
            </p:extLst>
          </p:nvPr>
        </p:nvGraphicFramePr>
        <p:xfrm>
          <a:off x="179513" y="1124748"/>
          <a:ext cx="8640961" cy="5184575"/>
        </p:xfrm>
        <a:graphic>
          <a:graphicData uri="http://schemas.openxmlformats.org/drawingml/2006/table">
            <a:tbl>
              <a:tblPr/>
              <a:tblGrid>
                <a:gridCol w="3735089"/>
                <a:gridCol w="1133965"/>
                <a:gridCol w="1192872"/>
                <a:gridCol w="1121079"/>
                <a:gridCol w="1457956"/>
              </a:tblGrid>
              <a:tr h="101283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Felhívás neve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Beérkezett kérelmek száma</a:t>
                      </a:r>
                      <a:br>
                        <a:rPr lang="hu-H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 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Bent </a:t>
                      </a:r>
                      <a:r>
                        <a:rPr lang="de-DE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lévő</a:t>
                      </a:r>
                      <a:r>
                        <a:rPr lang="de-D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igény</a:t>
                      </a:r>
                      <a:r>
                        <a:rPr lang="de-D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de-D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de-DE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Mrd</a:t>
                      </a:r>
                      <a:r>
                        <a:rPr lang="de-D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Ft</a:t>
                      </a:r>
                      <a:r>
                        <a:rPr lang="de-D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Támogatott kérelmek száma</a:t>
                      </a:r>
                      <a:br>
                        <a:rPr lang="hu-H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Forráslekötés Mrd Ft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4912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Állattartó telepek fejlesztésének támogatása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1 352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675,72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738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              376,19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2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Kertészeti üzemek korszerűsítése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406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87,29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326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                69,43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2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Helyi termékértékesítést szolgáló piacok infrastrukturális fejlesztése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331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25,32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143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                11,09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2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Mezőgazdasági kisüzemek támogatása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13 942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75,57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5 285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                28,97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756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Kertészet – ültetvénytelepítés és gyógynövénytermesztés támogatása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438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23,90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137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                   8,74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2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Állattartó telepek megújításának támogatása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2 026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56,60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1 549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                43,15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2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Terménytárolók, szárítók és tisztítók fejlesztésének támogatása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779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185,78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517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              123,74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28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Külterületi helyi közutak fejlesztése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1 023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159,05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474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                73,44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00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108520" y="188640"/>
            <a:ext cx="3600400" cy="659316"/>
          </a:xfrm>
        </p:spPr>
        <p:txBody>
          <a:bodyPr>
            <a:normAutofit/>
          </a:bodyPr>
          <a:lstStyle/>
          <a:p>
            <a:r>
              <a:rPr lang="hu-HU" sz="2400" b="1" dirty="0" smtClean="0"/>
              <a:t>Eredmények</a:t>
            </a:r>
            <a:endParaRPr lang="hu-HU" sz="2400" b="1" dirty="0"/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417094"/>
              </p:ext>
            </p:extLst>
          </p:nvPr>
        </p:nvGraphicFramePr>
        <p:xfrm>
          <a:off x="107503" y="978348"/>
          <a:ext cx="8856986" cy="5619008"/>
        </p:xfrm>
        <a:graphic>
          <a:graphicData uri="http://schemas.openxmlformats.org/drawingml/2006/table">
            <a:tbl>
              <a:tblPr/>
              <a:tblGrid>
                <a:gridCol w="3828466"/>
                <a:gridCol w="1162315"/>
                <a:gridCol w="1222694"/>
                <a:gridCol w="1149106"/>
                <a:gridCol w="1494405"/>
              </a:tblGrid>
              <a:tr h="900059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Felhívás neve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Beérkezett kérelmek </a:t>
                      </a:r>
                      <a:r>
                        <a:rPr lang="hu-H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száma</a:t>
                      </a:r>
                      <a:r>
                        <a:rPr lang="hu-H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hu-H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 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Bent </a:t>
                      </a:r>
                      <a:r>
                        <a:rPr lang="de-DE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lévő</a:t>
                      </a:r>
                      <a:r>
                        <a:rPr lang="de-D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igény</a:t>
                      </a:r>
                      <a:r>
                        <a:rPr lang="de-D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de-D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de-DE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Mrd</a:t>
                      </a:r>
                      <a:r>
                        <a:rPr lang="de-D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Ft</a:t>
                      </a:r>
                      <a:r>
                        <a:rPr lang="de-D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Támogatott kérelmek száma</a:t>
                      </a:r>
                      <a:br>
                        <a:rPr lang="hu-H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Forráslekötés Mrd Ft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42981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Kertészeti üzemek megújításának támogatása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2 600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31,35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2 071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                24,91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1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Élelmiszeripari üzemek fejlesztése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678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15,40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405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                   9,09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1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Élelmiszeripari üzemek komplex fejlesztése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510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396,08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223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              155,25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1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Mezőgazdaság digitális átállásához kapcsolódó precíziós fejlesztések támogatása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2 905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212,39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2 404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              179,10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1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Agrár-környezetgazdálkodási kifizetés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17 588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kérelmek feldolgozása folyamatban van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1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Ökológiai gazdálkodásra történő áttérés, ökológiai gazdálkodás fenntartása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hu-HU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647</a:t>
                      </a:r>
                      <a:endParaRPr lang="hu-HU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 kérelmek feldolgozása folyamatban van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1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Takarmány előállító üzemek fejlesztésének támogatása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123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70,99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  41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                19,55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1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Tavaszi fagykár megelőzésére szolgáló beruházások támogatása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476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15,93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183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                   5,71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1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Védett őshonos és veszélyeztetett mezőgazdasági állatfajták genetikai állományának </a:t>
                      </a:r>
                      <a:r>
                        <a:rPr lang="hu-H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situ megőrzése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1 980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 kérelmek feldolgozása folyamatban van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81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Nem mezőgazdasági tevékenységek diverzifikációja – Vidéki turizmus fejlesztése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    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101,53    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-      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-      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839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Ritka és veszélyeztetett növényfajták genetikai erőforrásainak és mikroorganizmusok ex situ megőrzése </a:t>
                      </a:r>
                      <a:endParaRPr lang="hu-H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 kérelmek feldolgozása folyamatban van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hu-HU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hu-HU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02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5139"/>
            <a:ext cx="3707904" cy="854968"/>
          </a:xfrm>
        </p:spPr>
        <p:txBody>
          <a:bodyPr>
            <a:noAutofit/>
          </a:bodyPr>
          <a:lstStyle/>
          <a:p>
            <a:r>
              <a:rPr lang="hu-HU" sz="2400" b="1" dirty="0" smtClean="0"/>
              <a:t>A VP jelenleg nyitott felhívásai</a:t>
            </a:r>
            <a:endParaRPr lang="hu-HU" sz="2400" b="1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641277"/>
              </p:ext>
            </p:extLst>
          </p:nvPr>
        </p:nvGraphicFramePr>
        <p:xfrm>
          <a:off x="179512" y="1124748"/>
          <a:ext cx="8640960" cy="5411532"/>
        </p:xfrm>
        <a:graphic>
          <a:graphicData uri="http://schemas.openxmlformats.org/drawingml/2006/table">
            <a:tbl>
              <a:tblPr firstRow="1"/>
              <a:tblGrid>
                <a:gridCol w="3999122"/>
                <a:gridCol w="2553606"/>
                <a:gridCol w="2088232"/>
              </a:tblGrid>
              <a:tr h="57606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Felhívás neve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Kérelmek</a:t>
                      </a:r>
                      <a:r>
                        <a:rPr lang="hu-HU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benyújtásának ideje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keretösszeg</a:t>
                      </a:r>
                      <a:endParaRPr lang="de-DE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4554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Mezőgazdasági kisüzemek támogatása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2022. február 14.- 2022. február 28., valamint  </a:t>
                      </a:r>
                    </a:p>
                    <a:p>
                      <a:pPr algn="ctr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2022. május 18. – 2022. május 31. között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15 000 eurónak megfelelő forint összeg, egyösszegű átalány formájában, keretösszeg 32,5 milliárd forint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4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mezőgazdasági vízgazdálkodási ágazat fejlesztése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2016. november 7. – 2022. december 30.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99,57 Mrd Ft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4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Az öntözési közösségek együttműködésének támogatása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2021.március 8. – 2022. december 31.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2,32 Mrd Ft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4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Mezőgazdasági termelők EU-s és nemzeti minőségrendszerhez történő csatlakozásának támogatása 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2020. március 2. – 2022. december 31.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2,52 Mrd Ft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4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Minőségrendszerekhez kapcsolódó előállítói, termelői csoportosulások tájékoztatási és promóciós tevékenysége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2021. július 9. – 2023. július 31.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8,71 milliárd Ft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4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Külterületi helyi közutak fejlesztése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2021. június 30. - 2022. november 30. 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 Mrd Ft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4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Tanyák háztartási léptékű villamos energia és vízellátás, valamint szennyvízkezelési fejlesztései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2017. április 5. - 2022. november 12. 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17,01 Mrd Ft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4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Natura</a:t>
                      </a:r>
                      <a:r>
                        <a:rPr lang="hu-HU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2000 mezőgazdasági területeknek nyújtott kompenzációs kifizetések</a:t>
                      </a:r>
                      <a:endParaRPr lang="hu-H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2022. évi</a:t>
                      </a:r>
                      <a:r>
                        <a:rPr lang="hu-H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egységes kérelem benyújtási időszakában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Mrd Ft </a:t>
                      </a:r>
                      <a:endParaRPr lang="hu-H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4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Kiskérődző állatjóléti támogatás </a:t>
                      </a:r>
                      <a:endParaRPr lang="hu-H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2022. május 16. – 2022. június 16. 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Mrd Ft 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54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 védett őshonos és veszélyeztetett mezőgazdasági állatfajták genetikai állományának </a:t>
                      </a:r>
                      <a:r>
                        <a:rPr lang="hu-HU" sz="12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hu-HU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situ megőrzése </a:t>
                      </a:r>
                      <a:endParaRPr lang="hu-HU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2023. január 2.</a:t>
                      </a:r>
                      <a:r>
                        <a:rPr lang="hu-H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hu-H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2023. január 31.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 Mrd Ft</a:t>
                      </a:r>
                      <a:endParaRPr lang="hu-H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52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5139"/>
            <a:ext cx="3707904" cy="854968"/>
          </a:xfrm>
        </p:spPr>
        <p:txBody>
          <a:bodyPr>
            <a:noAutofit/>
          </a:bodyPr>
          <a:lstStyle/>
          <a:p>
            <a:r>
              <a:rPr lang="hu-HU" sz="2400" b="1" dirty="0"/>
              <a:t>A VP jelenleg nyitott erdészeti felhívásai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193925"/>
              </p:ext>
            </p:extLst>
          </p:nvPr>
        </p:nvGraphicFramePr>
        <p:xfrm>
          <a:off x="179512" y="1052736"/>
          <a:ext cx="8424936" cy="5184573"/>
        </p:xfrm>
        <a:graphic>
          <a:graphicData uri="http://schemas.openxmlformats.org/drawingml/2006/table">
            <a:tbl>
              <a:tblPr/>
              <a:tblGrid>
                <a:gridCol w="4332824"/>
                <a:gridCol w="2046056"/>
                <a:gridCol w="2046056"/>
              </a:tblGrid>
              <a:tr h="82597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Felhívás neve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Kérelmek benyújtásának ideje</a:t>
                      </a:r>
                      <a:endParaRPr lang="hu-HU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Keretösszeg</a:t>
                      </a:r>
                      <a:endParaRPr lang="hu-HU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41651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Natura</a:t>
                      </a: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2000 erdőterületeknek nyújtott kompenzációs kifizetések 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2022. évi egységes kérelem benyújtási időszakában</a:t>
                      </a:r>
                      <a:endParaRPr lang="hu-H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  Mrd Ft</a:t>
                      </a:r>
                      <a:endParaRPr lang="hu-H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651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Erdősítés támogatása 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2022. december 31-ig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115,37  Mrd Ft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651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Agrár-erdészeti rendszerek létrehozása </a:t>
                      </a:r>
                      <a:endParaRPr lang="hu-H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2022. március 1. - 2022. december 31.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0,32  Mrd Ft</a:t>
                      </a:r>
                      <a:endParaRPr lang="pt-B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124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Az erdőgazdálkodási potenciálban okozott erdőkárok megelőzése 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2022. december 31-ig 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0,23  Mrd Ft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651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Az erdőgazdálkodási potenciálban okozott erdőkárok helyreállítása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2022. évi egységes kérelem benyújtási időszakában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3,50  Mrd Ft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651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Az erdei ökoszisztémák ellenálló képességének és környezeti értékének növelését célzó beruházások 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2022. december 31-ig 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Mrd Ft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651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Erdei termelési potenciál mobilizálását szolgáló tevékenységek</a:t>
                      </a:r>
                      <a:endParaRPr lang="hu-H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2022. november .02. – 2022. december 02.</a:t>
                      </a:r>
                      <a:endParaRPr lang="hu-H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2,13 Mrd Ft</a:t>
                      </a:r>
                      <a:endParaRPr lang="hu-H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651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Erdő-környezetvédelmi kifizetések </a:t>
                      </a:r>
                      <a:endParaRPr lang="hu-H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2022. március 1. – 2022. december 31. </a:t>
                      </a:r>
                      <a:endParaRPr lang="hu-H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10,56  Mrd Ft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651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Erdészeti genetikai erőforrások megőrzése </a:t>
                      </a:r>
                      <a:endParaRPr lang="hu-H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2022. március 1. – 2022. december 31. 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0,55  Mrd Ft</a:t>
                      </a: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521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Erdészeti genetikai erőforrások fejlesztése </a:t>
                      </a:r>
                      <a:endParaRPr lang="hu-H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2022. március 1. – 2022. december 31. </a:t>
                      </a:r>
                      <a:endParaRPr lang="hu-H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1,10  Mrd Ft</a:t>
                      </a:r>
                      <a:endParaRPr lang="hu-H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262" marR="5262" marT="52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21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M_min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8311</TotalTime>
  <Words>3315</Words>
  <Application>Microsoft Office PowerPoint</Application>
  <PresentationFormat>Diavetítés a képernyőre (4:3 oldalarány)</PresentationFormat>
  <Paragraphs>547</Paragraphs>
  <Slides>24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24</vt:i4>
      </vt:variant>
    </vt:vector>
  </HeadingPairs>
  <TitlesOfParts>
    <vt:vector size="32" baseType="lpstr">
      <vt:lpstr>Arial</vt:lpstr>
      <vt:lpstr>Calibri</vt:lpstr>
      <vt:lpstr>Cambria</vt:lpstr>
      <vt:lpstr>Constantia</vt:lpstr>
      <vt:lpstr>Times New Roman</vt:lpstr>
      <vt:lpstr>Wingdings</vt:lpstr>
      <vt:lpstr>FM_minta</vt:lpstr>
      <vt:lpstr>Egyéni tervezés</vt:lpstr>
      <vt:lpstr>AGRÁR-KÖRNYEZETGAZDÁLKODÁSI PROGRAM HELYZETE ÉS JÖVŐBELI TERVEZÉSE</vt:lpstr>
      <vt:lpstr>PowerPoint bemutató</vt:lpstr>
      <vt:lpstr>KAP átmeneti évek intézkedései, 2021</vt:lpstr>
      <vt:lpstr>KAP átmeneti évek intézkedései, 2022</vt:lpstr>
      <vt:lpstr>KAP átmeneti évek intézkedései, 2022 </vt:lpstr>
      <vt:lpstr>Eredmények</vt:lpstr>
      <vt:lpstr>Eredmények</vt:lpstr>
      <vt:lpstr>A VP jelenleg nyitott felhívásai</vt:lpstr>
      <vt:lpstr>A VP jelenleg nyitott erdészeti felhívásai</vt:lpstr>
      <vt:lpstr>KAP átmeneti évek intézkedései – Új AKG és ÖKO felhívások meghirdetése </vt:lpstr>
      <vt:lpstr>Tervezés során mérlegelt szempontok</vt:lpstr>
      <vt:lpstr>VP4-10.1.1-21 Agrár-környezetgazdálkodási kifizetés</vt:lpstr>
      <vt:lpstr>VP4-10.1.1-21 Agrár-környezetgazdálkodási kifizetés  Fontosabb változások a korábbi AKG programhoz képest</vt:lpstr>
      <vt:lpstr> Támogatási összegek aktualizálása</vt:lpstr>
      <vt:lpstr>Lejáró földhasználattal érintett  területek visszavonása</vt:lpstr>
      <vt:lpstr>További változások</vt:lpstr>
      <vt:lpstr>AKG21 - benyújtott kérelmek előíráscsoport szerinti megoszlása/döntések</vt:lpstr>
      <vt:lpstr>Vidékfejlesztés 2023-tól</vt:lpstr>
      <vt:lpstr>A tervek elfogadási folyamata I.</vt:lpstr>
      <vt:lpstr>A tervek elfogadási folyamata II.</vt:lpstr>
      <vt:lpstr>Menetrend</vt:lpstr>
      <vt:lpstr>Zöld programok a KAP Stratégiai Tervben</vt:lpstr>
      <vt:lpstr>AKG támogatás a KAP Stratégiai Tervben</vt:lpstr>
      <vt:lpstr>Köszönöm megtisztelő figyelmüket!</vt:lpstr>
    </vt:vector>
  </TitlesOfParts>
  <Company>KD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Vásáry Miklós dr.</dc:creator>
  <cp:lastModifiedBy>Polai László</cp:lastModifiedBy>
  <cp:revision>1052</cp:revision>
  <cp:lastPrinted>2020-08-26T07:17:40Z</cp:lastPrinted>
  <dcterms:created xsi:type="dcterms:W3CDTF">2018-05-30T11:24:56Z</dcterms:created>
  <dcterms:modified xsi:type="dcterms:W3CDTF">2022-05-05T11:22:06Z</dcterms:modified>
</cp:coreProperties>
</file>